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68" r:id="rId9"/>
    <p:sldId id="269" r:id="rId10"/>
    <p:sldId id="277" r:id="rId11"/>
    <p:sldId id="278" r:id="rId12"/>
    <p:sldId id="270" r:id="rId13"/>
    <p:sldId id="271" r:id="rId14"/>
    <p:sldId id="279" r:id="rId15"/>
    <p:sldId id="273" r:id="rId16"/>
    <p:sldId id="274" r:id="rId17"/>
    <p:sldId id="275" r:id="rId18"/>
    <p:sldId id="276" r:id="rId19"/>
    <p:sldId id="266" r:id="rId20"/>
    <p:sldId id="265" r:id="rId21"/>
    <p:sldId id="26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3FD773-A6D8-4465-B884-D56D839963F0}" type="datetimeFigureOut">
              <a:rPr lang="ru-RU" smtClean="0"/>
              <a:pPr/>
              <a:t>23.06.2011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70909-5324-41FF-9704-012697874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70909-5324-41FF-9704-012697874CC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757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7005" indent="-227005"/>
            <a:endParaRPr lang="ru-RU" sz="1000" dirty="0" smtClean="0">
              <a:latin typeface="Cambria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040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7005" indent="-227005"/>
            <a:endParaRPr lang="ru-RU" sz="1000" dirty="0" smtClean="0">
              <a:latin typeface="Cambria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449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7005" indent="-227005"/>
            <a:endParaRPr lang="ru-RU" sz="1000" dirty="0" smtClean="0">
              <a:latin typeface="Cambria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245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7005" indent="-227005"/>
            <a:endParaRPr lang="ru-RU" sz="1000" dirty="0" smtClean="0">
              <a:latin typeface="Cambria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245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7005" indent="-227005"/>
            <a:endParaRPr lang="ru-RU" sz="1000" dirty="0" smtClean="0">
              <a:latin typeface="Cambria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449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7005" indent="-227005"/>
            <a:endParaRPr lang="ru-RU" sz="1000" dirty="0" smtClean="0">
              <a:latin typeface="Cambria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2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7005" indent="-227005"/>
            <a:endParaRPr lang="ru-RU" sz="1000" dirty="0" smtClean="0">
              <a:latin typeface="Cambria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654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7005" indent="-227005"/>
            <a:endParaRPr lang="ru-RU" sz="1000" dirty="0" smtClean="0">
              <a:latin typeface="Cambria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D158E-990C-4E30-A121-08E61A885BA8}" type="datetime1">
              <a:rPr lang="ru-RU" smtClean="0"/>
              <a:t>23.06.2011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 сотрудничестве с </a:t>
            </a:r>
            <a:r>
              <a:rPr lang="en-US" smtClean="0"/>
              <a:t>LegalStudies.RU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CC61-DDB8-4AC2-A0FA-A023C148FE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2249A-223D-4EF5-AD77-0AFF12E47936}" type="datetime1">
              <a:rPr lang="ru-RU" smtClean="0"/>
              <a:t>23.06.2011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 сотрудничестве с </a:t>
            </a:r>
            <a:r>
              <a:rPr lang="en-US" smtClean="0"/>
              <a:t>LegalStudies.RU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CC61-DDB8-4AC2-A0FA-A023C148FE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A6F09-C478-489A-B7C3-6D4D8D78E857}" type="datetime1">
              <a:rPr lang="ru-RU" smtClean="0"/>
              <a:t>23.06.2011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 сотрудничестве с </a:t>
            </a:r>
            <a:r>
              <a:rPr lang="en-US" smtClean="0"/>
              <a:t>LegalStudies.RU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CC61-DDB8-4AC2-A0FA-A023C148FE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FF03-B90A-4A53-8C12-30109F7D44BB}" type="datetime1">
              <a:rPr lang="ru-RU" smtClean="0"/>
              <a:t>23.06.2011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 сотрудничестве с </a:t>
            </a:r>
            <a:r>
              <a:rPr lang="en-US" smtClean="0"/>
              <a:t>LegalStudies.RU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CC61-DDB8-4AC2-A0FA-A023C148FE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E6AD9-BE30-4FD2-BF62-43FE6458BAC2}" type="datetime1">
              <a:rPr lang="ru-RU" smtClean="0"/>
              <a:t>23.06.2011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 сотрудничестве с </a:t>
            </a:r>
            <a:r>
              <a:rPr lang="en-US" smtClean="0"/>
              <a:t>LegalStudies.RU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CC61-DDB8-4AC2-A0FA-A023C148FE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5FB14-D8A2-419A-86C8-5A492C3C595D}" type="datetime1">
              <a:rPr lang="ru-RU" smtClean="0"/>
              <a:t>23.06.2011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 сотрудничестве с </a:t>
            </a:r>
            <a:r>
              <a:rPr lang="en-US" smtClean="0"/>
              <a:t>LegalStudies.RU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CC61-DDB8-4AC2-A0FA-A023C148FE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ACF0-544F-40A8-90F2-F3CA55E17162}" type="datetime1">
              <a:rPr lang="ru-RU" smtClean="0"/>
              <a:t>23.06.2011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 сотрудничестве с </a:t>
            </a:r>
            <a:r>
              <a:rPr lang="en-US" smtClean="0"/>
              <a:t>LegalStudies.RU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CC61-DDB8-4AC2-A0FA-A023C148FE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F320-44E1-45A2-BBB7-1E4CCC2B6FF0}" type="datetime1">
              <a:rPr lang="ru-RU" smtClean="0"/>
              <a:t>23.06.2011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 сотрудничестве с </a:t>
            </a:r>
            <a:r>
              <a:rPr lang="en-US" smtClean="0"/>
              <a:t>LegalStudies.RU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CC61-DDB8-4AC2-A0FA-A023C148FE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BBC2-77AF-4B45-801C-48C79F9DD87B}" type="datetime1">
              <a:rPr lang="ru-RU" smtClean="0"/>
              <a:t>23.06.2011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 сотрудничестве с </a:t>
            </a:r>
            <a:r>
              <a:rPr lang="en-US" smtClean="0"/>
              <a:t>LegalStudies.RU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CC61-DDB8-4AC2-A0FA-A023C148FE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DB9F-ED7C-4392-9E5C-E16252F79A99}" type="datetime1">
              <a:rPr lang="ru-RU" smtClean="0"/>
              <a:t>23.06.2011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 сотрудничестве с </a:t>
            </a:r>
            <a:r>
              <a:rPr lang="en-US" smtClean="0"/>
              <a:t>LegalStudies.RU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CC61-DDB8-4AC2-A0FA-A023C148FE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9F03C-9708-47FD-AA2A-EAC5A608C9F3}" type="datetime1">
              <a:rPr lang="ru-RU" smtClean="0"/>
              <a:t>23.06.2011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 сотрудничестве с </a:t>
            </a:r>
            <a:r>
              <a:rPr lang="en-US" smtClean="0"/>
              <a:t>LegalStudies.RU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CC61-DDB8-4AC2-A0FA-A023C148FE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752D4-778D-4AFE-8C72-AB10BC6E3548}" type="datetime1">
              <a:rPr lang="ru-RU" smtClean="0"/>
              <a:t>23.06.2011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в сотрудничестве с </a:t>
            </a:r>
            <a:r>
              <a:rPr lang="en-US" smtClean="0"/>
              <a:t>LegalStudies.RU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FCC61-DDB8-4AC2-A0FA-A023C148FE0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stratagency.com/images/LegalStratagency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692696"/>
            <a:ext cx="3888422" cy="648072"/>
          </a:xfrm>
          <a:prstGeom prst="rect">
            <a:avLst/>
          </a:prstGeom>
          <a:noFill/>
        </p:spPr>
      </p:pic>
      <p:pic>
        <p:nvPicPr>
          <p:cNvPr id="11268" name="Picture 4" descr="Legal Colo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988840"/>
            <a:ext cx="8100392" cy="24436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971600" y="2708920"/>
            <a:ext cx="77048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cs typeface="Arial" pitchFamily="34" charset="0"/>
              </a:rPr>
              <a:t>Think Globally: Competitive Strategies for Domestic Legal Markets</a:t>
            </a:r>
          </a:p>
          <a:p>
            <a:endParaRPr lang="en-US" sz="2400" b="1" dirty="0">
              <a:cs typeface="Arial" pitchFamily="34" charset="0"/>
            </a:endParaRPr>
          </a:p>
          <a:p>
            <a:r>
              <a:rPr lang="ru-RU" sz="2400" b="1" dirty="0" smtClean="0">
                <a:cs typeface="Arial" pitchFamily="34" charset="0"/>
              </a:rPr>
              <a:t>Думать глобально: Конкурентные стратегии для национальных юридических рынков</a:t>
            </a:r>
            <a:endParaRPr lang="en-US" sz="2400" b="1" dirty="0" smtClean="0">
              <a:cs typeface="Arial" pitchFamily="34" charset="0"/>
            </a:endParaRPr>
          </a:p>
          <a:p>
            <a:endParaRPr lang="en-US" b="1" dirty="0">
              <a:latin typeface="Arial" pitchFamily="34" charset="0"/>
              <a:cs typeface="Arial" pitchFamily="34" charset="0"/>
            </a:endParaRPr>
          </a:p>
          <a:p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endParaRPr lang="ru-RU" b="1" dirty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cs typeface="Arial" pitchFamily="34" charset="0"/>
              </a:rPr>
              <a:t>Александр Хвощинский</a:t>
            </a:r>
          </a:p>
          <a:p>
            <a:endParaRPr lang="ru-RU" dirty="0">
              <a:cs typeface="Arial" pitchFamily="34" charset="0"/>
            </a:endParaRPr>
          </a:p>
          <a:p>
            <a:r>
              <a:rPr lang="en-US" dirty="0">
                <a:cs typeface="Arial" pitchFamily="34" charset="0"/>
              </a:rPr>
              <a:t>6th CIS LOCAL COUNSEL </a:t>
            </a:r>
            <a:r>
              <a:rPr lang="en-US" dirty="0" smtClean="0">
                <a:cs typeface="Arial" pitchFamily="34" charset="0"/>
              </a:rPr>
              <a:t>FORUM</a:t>
            </a:r>
          </a:p>
          <a:p>
            <a:r>
              <a:rPr lang="en-US" dirty="0" err="1" smtClean="0">
                <a:cs typeface="Arial" pitchFamily="34" charset="0"/>
              </a:rPr>
              <a:t>Alm</a:t>
            </a:r>
            <a:r>
              <a:rPr lang="en-US" dirty="0" err="1" smtClean="0">
                <a:cs typeface="Arial" pitchFamily="34" charset="0"/>
              </a:rPr>
              <a:t>a</a:t>
            </a:r>
            <a:r>
              <a:rPr lang="en-US" dirty="0" err="1" smtClean="0">
                <a:cs typeface="Arial" pitchFamily="34" charset="0"/>
              </a:rPr>
              <a:t>ty</a:t>
            </a:r>
            <a:r>
              <a:rPr lang="en-US" dirty="0" smtClean="0">
                <a:cs typeface="Arial" pitchFamily="34" charset="0"/>
              </a:rPr>
              <a:t>, June 2011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 сотрудничестве с </a:t>
            </a:r>
            <a:r>
              <a:rPr lang="en-US" smtClean="0"/>
              <a:t>LegalStudies.RU</a:t>
            </a:r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2" name="TextBox 7"/>
          <p:cNvSpPr txBox="1">
            <a:spLocks noChangeArrowheads="1"/>
          </p:cNvSpPr>
          <p:nvPr/>
        </p:nvSpPr>
        <p:spPr bwMode="auto">
          <a:xfrm>
            <a:off x="2123728" y="1484784"/>
            <a:ext cx="70202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dirty="0" smtClean="0">
                <a:solidFill>
                  <a:srgbClr val="000000"/>
                </a:solidFill>
              </a:rPr>
              <a:t>Ложное понимание лидерства: 90</a:t>
            </a:r>
            <a:r>
              <a:rPr lang="ru-RU" sz="2000" dirty="0">
                <a:solidFill>
                  <a:srgbClr val="000000"/>
                </a:solidFill>
              </a:rPr>
              <a:t>% всех неудач лидеров обусловлены их характером.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195736" y="2276872"/>
          <a:ext cx="6734006" cy="34906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7003"/>
                <a:gridCol w="3367003"/>
              </a:tblGrid>
              <a:tr h="64294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+mn-lt"/>
                        </a:rPr>
                        <a:t>Лидерство</a:t>
                      </a:r>
                      <a:r>
                        <a:rPr lang="ru-RU" sz="160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как </a:t>
                      </a: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+mn-lt"/>
                        </a:rPr>
                        <a:t>Должность (формальный авторитет)</a:t>
                      </a:r>
                      <a:endParaRPr lang="ru-RU" sz="16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+mn-lt"/>
                        </a:rPr>
                        <a:t>Лидерство как Характеристика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+mn-lt"/>
                        </a:rPr>
                        <a:t>(моральный</a:t>
                      </a:r>
                      <a:r>
                        <a:rPr lang="ru-RU" sz="160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авторитет)</a:t>
                      </a:r>
                      <a:endParaRPr lang="ru-RU" sz="16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38593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Сильный всегда</a:t>
                      </a:r>
                      <a:r>
                        <a:rPr lang="ru-RU" sz="1400" baseline="0" dirty="0" smtClean="0">
                          <a:latin typeface="+mn-lt"/>
                        </a:rPr>
                        <a:t> прав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Правый</a:t>
                      </a:r>
                      <a:r>
                        <a:rPr lang="ru-RU" sz="1400" baseline="0" dirty="0" smtClean="0">
                          <a:latin typeface="+mn-lt"/>
                        </a:rPr>
                        <a:t> всегда сильнее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</a:tr>
              <a:tr h="39988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Лояльность важнее цельности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Цельность – это лояльность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</a:tr>
              <a:tr h="38593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Для продвижения</a:t>
                      </a:r>
                      <a:r>
                        <a:rPr lang="ru-RU" sz="1400" baseline="0" dirty="0" smtClean="0">
                          <a:latin typeface="+mn-lt"/>
                        </a:rPr>
                        <a:t> нужно соглашаться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Упорный отказ от неправильного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</a:tr>
              <a:tr h="38593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Имидж здесь и сейчас</a:t>
                      </a:r>
                      <a:r>
                        <a:rPr lang="ru-RU" sz="1400" baseline="0" dirty="0" smtClean="0">
                          <a:latin typeface="+mn-lt"/>
                        </a:rPr>
                        <a:t> </a:t>
                      </a:r>
                      <a:r>
                        <a:rPr lang="ru-RU" sz="1400" dirty="0" smtClean="0">
                          <a:latin typeface="+mn-lt"/>
                        </a:rPr>
                        <a:t>– это все 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Миссия: быть,</a:t>
                      </a:r>
                      <a:r>
                        <a:rPr lang="ru-RU" sz="1400" baseline="0" dirty="0" smtClean="0">
                          <a:latin typeface="+mn-lt"/>
                        </a:rPr>
                        <a:t> не только казаться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</a:tr>
              <a:tr h="38593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Разрыв</a:t>
                      </a:r>
                      <a:r>
                        <a:rPr lang="ru-RU" sz="1400" baseline="0" dirty="0" smtClean="0">
                          <a:latin typeface="+mn-lt"/>
                        </a:rPr>
                        <a:t> между лидером на работе и за ее пределами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Быть образцом для подражания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</a:tr>
              <a:tr h="38593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Отрицание</a:t>
                      </a:r>
                      <a:r>
                        <a:rPr lang="ru-RU" sz="1400" baseline="0" dirty="0" smtClean="0">
                          <a:latin typeface="+mn-lt"/>
                        </a:rPr>
                        <a:t> собственных</a:t>
                      </a:r>
                      <a:r>
                        <a:rPr lang="ru-RU" sz="1400" dirty="0" smtClean="0">
                          <a:latin typeface="+mn-lt"/>
                        </a:rPr>
                        <a:t> недостатков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Принятие</a:t>
                      </a:r>
                      <a:r>
                        <a:rPr lang="ru-RU" sz="1400" baseline="0" dirty="0" smtClean="0">
                          <a:latin typeface="+mn-lt"/>
                        </a:rPr>
                        <a:t> недостатков и их преодоление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</a:tr>
              <a:tr h="38593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Концентрация</a:t>
                      </a:r>
                      <a:r>
                        <a:rPr lang="ru-RU" sz="1400" baseline="0" dirty="0" smtClean="0">
                          <a:latin typeface="+mn-lt"/>
                        </a:rPr>
                        <a:t> на управлении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Концентрация на </a:t>
                      </a:r>
                      <a:r>
                        <a:rPr lang="ru-RU" sz="1400" dirty="0" err="1" smtClean="0">
                          <a:latin typeface="+mn-lt"/>
                        </a:rPr>
                        <a:t>вдохновлении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2195736" y="5877272"/>
            <a:ext cx="6768752" cy="5040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В чем «промахиваются» руководители фирм?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051720" y="404664"/>
            <a:ext cx="6624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cs typeface="Arial" pitchFamily="34" charset="0"/>
              </a:rPr>
              <a:t>Помехи для глобального лидерского </a:t>
            </a:r>
          </a:p>
          <a:p>
            <a:r>
              <a:rPr lang="ru-RU" sz="2400" b="1" dirty="0" smtClean="0">
                <a:cs typeface="Arial" pitchFamily="34" charset="0"/>
              </a:rPr>
              <a:t>мышления (</a:t>
            </a:r>
            <a:r>
              <a:rPr lang="ru-RU" sz="2400" b="1" dirty="0" smtClean="0">
                <a:cs typeface="Arial" pitchFamily="34" charset="0"/>
              </a:rPr>
              <a:t>1/6</a:t>
            </a:r>
            <a:r>
              <a:rPr lang="ru-RU" sz="2400" b="1" dirty="0" smtClean="0">
                <a:cs typeface="Arial" pitchFamily="34" charset="0"/>
              </a:rPr>
              <a:t>)  </a:t>
            </a:r>
            <a:endParaRPr lang="ru-RU" sz="2400" b="1" dirty="0">
              <a:cs typeface="Arial" pitchFamily="34" charset="0"/>
            </a:endParaRPr>
          </a:p>
        </p:txBody>
      </p:sp>
      <p:pic>
        <p:nvPicPr>
          <p:cNvPr id="9" name="Picture 4" descr="Legal Colo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244369"/>
          </a:xfrm>
          <a:prstGeom prst="rect">
            <a:avLst/>
          </a:prstGeom>
          <a:noFill/>
        </p:spPr>
      </p:pic>
      <p:sp>
        <p:nvSpPr>
          <p:cNvPr id="13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1547664" y="6492875"/>
            <a:ext cx="2448272" cy="36512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сотрудничестве с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LegalStudies.RU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4" name="Picture 2" descr="http://www.stratagency.com/images/LegalStratagency-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6525344"/>
            <a:ext cx="1296141" cy="216024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0" y="548680"/>
            <a:ext cx="18356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1. Тренды</a:t>
            </a:r>
          </a:p>
          <a:p>
            <a:pPr marL="342900" indent="-342900"/>
            <a:endParaRPr lang="ru-RU" dirty="0" smtClean="0"/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2. Место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b="1" dirty="0" smtClean="0"/>
              <a:t>3. Помехи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4. 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Что делать?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5. Рецепты</a:t>
            </a:r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CC61-DDB8-4AC2-A0FA-A023C148FE02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979712" y="1556792"/>
            <a:ext cx="62646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0000"/>
                </a:solidFill>
              </a:rPr>
              <a:t>Относительность лидерства: не обманывают ли себя и своих последователей «лидеры по должности»?  </a:t>
            </a:r>
          </a:p>
          <a:p>
            <a:endParaRPr lang="ru-RU" sz="2000" b="1" cap="all" dirty="0" smtClean="0">
              <a:solidFill>
                <a:srgbClr val="8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979712" y="620688"/>
            <a:ext cx="662473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cs typeface="Arial" pitchFamily="34" charset="0"/>
              </a:rPr>
              <a:t>Помехи для глобального лидерского </a:t>
            </a:r>
          </a:p>
          <a:p>
            <a:r>
              <a:rPr lang="ru-RU" sz="2400" b="1" dirty="0" smtClean="0">
                <a:cs typeface="Arial" pitchFamily="34" charset="0"/>
              </a:rPr>
              <a:t>мышления (</a:t>
            </a:r>
            <a:r>
              <a:rPr lang="ru-RU" sz="2400" b="1" dirty="0" smtClean="0">
                <a:cs typeface="Arial" pitchFamily="34" charset="0"/>
              </a:rPr>
              <a:t>2/6</a:t>
            </a:r>
            <a:r>
              <a:rPr lang="ru-RU" sz="2400" b="1" dirty="0" smtClean="0">
                <a:cs typeface="Arial" pitchFamily="34" charset="0"/>
              </a:rPr>
              <a:t>)  </a:t>
            </a:r>
          </a:p>
          <a:p>
            <a:endParaRPr lang="ru-RU" sz="2000" b="1" cap="all" dirty="0" smtClean="0">
              <a:solidFill>
                <a:srgbClr val="800000"/>
              </a:solidFill>
              <a:latin typeface="Cambria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23728" y="5229200"/>
            <a:ext cx="6768752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lt1"/>
                </a:solidFill>
              </a:rPr>
              <a:t>Вывод: расти самим и ориентироваться на  модели поведения и квалификации эталонных лидеров  - скорее всего, за пределами своей фирмы и даже юрисдикции</a:t>
            </a:r>
            <a:r>
              <a:rPr lang="ru-RU" dirty="0" smtClean="0">
                <a:solidFill>
                  <a:schemeClr val="lt1"/>
                </a:solidFill>
              </a:rPr>
              <a:t>.</a:t>
            </a:r>
            <a:endParaRPr lang="ru-RU" sz="2000" b="1" cap="all" dirty="0" smtClean="0">
              <a:solidFill>
                <a:srgbClr val="800000"/>
              </a:solidFill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rot="5400000">
            <a:off x="4140746" y="3716238"/>
            <a:ext cx="1728192" cy="1588"/>
          </a:xfrm>
          <a:prstGeom prst="straightConnector1">
            <a:avLst/>
          </a:prstGeom>
          <a:ln w="25400">
            <a:headEnd type="triangle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555776" y="3140968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Эталон квалификации</a:t>
            </a:r>
            <a:endParaRPr lang="ru-RU" dirty="0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4932040" y="2852936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220072" y="436510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7380312" y="2996952"/>
            <a:ext cx="648072" cy="1512168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6516216" y="3645024"/>
            <a:ext cx="504056" cy="936104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5868144" y="4149080"/>
            <a:ext cx="360040" cy="432048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4" descr="Legal Colo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244369"/>
          </a:xfrm>
          <a:prstGeom prst="rect">
            <a:avLst/>
          </a:prstGeom>
          <a:noFill/>
        </p:spPr>
      </p:pic>
      <p:sp>
        <p:nvSpPr>
          <p:cNvPr id="24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1547664" y="6492875"/>
            <a:ext cx="2448272" cy="36512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сотрудничестве с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LegalStudies.RU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5" name="Picture 2" descr="http://www.stratagency.com/images/LegalStratagency-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6525344"/>
            <a:ext cx="1296141" cy="216024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0" y="548680"/>
            <a:ext cx="18356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1. Тренды</a:t>
            </a:r>
          </a:p>
          <a:p>
            <a:pPr marL="342900" indent="-342900"/>
            <a:endParaRPr lang="ru-RU" dirty="0" smtClean="0"/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2. Место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b="1" dirty="0" smtClean="0"/>
              <a:t>3. Помехи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4. 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Что делать?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5. Рецепты</a:t>
            </a:r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CC61-DDB8-4AC2-A0FA-A023C148FE02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9" name="TextBox 8"/>
          <p:cNvSpPr txBox="1">
            <a:spLocks noChangeArrowheads="1"/>
          </p:cNvSpPr>
          <p:nvPr/>
        </p:nvSpPr>
        <p:spPr bwMode="auto">
          <a:xfrm>
            <a:off x="1979712" y="692696"/>
            <a:ext cx="698477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 smtClean="0">
                <a:cs typeface="Arial" pitchFamily="34" charset="0"/>
              </a:rPr>
              <a:t>Помехи для глобального лидерского </a:t>
            </a:r>
          </a:p>
          <a:p>
            <a:r>
              <a:rPr lang="ru-RU" sz="2400" b="1" dirty="0" smtClean="0">
                <a:cs typeface="Arial" pitchFamily="34" charset="0"/>
              </a:rPr>
              <a:t>мышления (</a:t>
            </a:r>
            <a:r>
              <a:rPr lang="ru-RU" sz="2400" b="1" dirty="0" smtClean="0">
                <a:cs typeface="Arial" pitchFamily="34" charset="0"/>
              </a:rPr>
              <a:t>3/6</a:t>
            </a:r>
            <a:r>
              <a:rPr lang="ru-RU" sz="2400" b="1" dirty="0" smtClean="0">
                <a:cs typeface="Arial" pitchFamily="34" charset="0"/>
              </a:rPr>
              <a:t>)  </a:t>
            </a:r>
            <a:endParaRPr lang="ru-RU" sz="2400" b="1" dirty="0">
              <a:cs typeface="Arial" pitchFamily="34" charset="0"/>
            </a:endParaRPr>
          </a:p>
        </p:txBody>
      </p:sp>
      <p:sp>
        <p:nvSpPr>
          <p:cNvPr id="118790" name="TextBox 9"/>
          <p:cNvSpPr txBox="1">
            <a:spLocks noChangeArrowheads="1"/>
          </p:cNvSpPr>
          <p:nvPr/>
        </p:nvSpPr>
        <p:spPr bwMode="auto">
          <a:xfrm>
            <a:off x="2071688" y="3356992"/>
            <a:ext cx="7072312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i="1" dirty="0">
                <a:solidFill>
                  <a:srgbClr val="000000"/>
                </a:solidFill>
              </a:rPr>
              <a:t>‘</a:t>
            </a:r>
            <a:r>
              <a:rPr lang="ru-RU" sz="2000" i="1" dirty="0">
                <a:solidFill>
                  <a:srgbClr val="000000"/>
                </a:solidFill>
              </a:rPr>
              <a:t>Объяснения</a:t>
            </a:r>
            <a:r>
              <a:rPr lang="en-US" sz="2000" i="1" dirty="0">
                <a:solidFill>
                  <a:srgbClr val="000000"/>
                </a:solidFill>
              </a:rPr>
              <a:t>’</a:t>
            </a:r>
            <a:r>
              <a:rPr lang="ru-RU" sz="2000" i="1" dirty="0">
                <a:solidFill>
                  <a:srgbClr val="000000"/>
                </a:solidFill>
              </a:rPr>
              <a:t>: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ru-RU" sz="2000" i="1" dirty="0">
                <a:solidFill>
                  <a:srgbClr val="000000"/>
                </a:solidFill>
              </a:rPr>
              <a:t>«Это – обстоятельства, в которых мы работаем»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i="1" dirty="0" smtClean="0">
                <a:solidFill>
                  <a:srgbClr val="000000"/>
                </a:solidFill>
              </a:rPr>
              <a:t>2. «Что ж поделать, если у нас страна такая…»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i="1" dirty="0" smtClean="0">
                <a:solidFill>
                  <a:srgbClr val="000000"/>
                </a:solidFill>
              </a:rPr>
              <a:t>3. </a:t>
            </a:r>
            <a:r>
              <a:rPr lang="ru-RU" sz="2000" i="1" dirty="0">
                <a:solidFill>
                  <a:srgbClr val="000000"/>
                </a:solidFill>
              </a:rPr>
              <a:t>«Вот накопим средств, и тоже сделаем</a:t>
            </a:r>
            <a:r>
              <a:rPr lang="ru-RU" sz="2000" i="1" dirty="0" smtClean="0">
                <a:solidFill>
                  <a:srgbClr val="000000"/>
                </a:solidFill>
              </a:rPr>
              <a:t>»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i="1" dirty="0" smtClean="0">
                <a:solidFill>
                  <a:srgbClr val="000000"/>
                </a:solidFill>
              </a:rPr>
              <a:t> </a:t>
            </a:r>
            <a:endParaRPr lang="ru-RU" sz="2000" i="1" dirty="0">
              <a:solidFill>
                <a:srgbClr val="000000"/>
              </a:solidFill>
            </a:endParaRPr>
          </a:p>
          <a:p>
            <a:pPr marL="457200">
              <a:spcBef>
                <a:spcPts val="600"/>
              </a:spcBef>
              <a:spcAft>
                <a:spcPts val="600"/>
              </a:spcAft>
            </a:pPr>
            <a:endParaRPr lang="ru-RU" sz="2000" i="1" dirty="0">
              <a:solidFill>
                <a:srgbClr val="000000"/>
              </a:solidFill>
            </a:endParaRPr>
          </a:p>
        </p:txBody>
      </p:sp>
      <p:sp>
        <p:nvSpPr>
          <p:cNvPr id="118791" name="TextBox 10"/>
          <p:cNvSpPr txBox="1">
            <a:spLocks noChangeArrowheads="1"/>
          </p:cNvSpPr>
          <p:nvPr/>
        </p:nvSpPr>
        <p:spPr bwMode="auto">
          <a:xfrm>
            <a:off x="2143125" y="1285875"/>
            <a:ext cx="1847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2400" b="1" dirty="0" smtClean="0">
              <a:solidFill>
                <a:srgbClr val="800000"/>
              </a:solidFill>
              <a:latin typeface="Cambria" pitchFamily="18" charset="0"/>
            </a:endParaRPr>
          </a:p>
          <a:p>
            <a:endParaRPr lang="ru-RU" sz="2400" b="1" dirty="0">
              <a:solidFill>
                <a:srgbClr val="800000"/>
              </a:solidFill>
              <a:latin typeface="Cambria" pitchFamily="18" charset="0"/>
            </a:endParaRPr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3131840" y="2708920"/>
            <a:ext cx="5286375" cy="442674"/>
          </a:xfrm>
          <a:prstGeom prst="wedgeRoundRectCallout">
            <a:avLst>
              <a:gd name="adj1" fmla="val -67953"/>
              <a:gd name="adj2" fmla="val 67248"/>
              <a:gd name="adj3" fmla="val 16667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dirty="0" smtClean="0">
                <a:solidFill>
                  <a:srgbClr val="800000"/>
                </a:solidFill>
              </a:rPr>
              <a:t>«Это у них там…, а у нас все иначе...»</a:t>
            </a:r>
            <a:endParaRPr lang="ru-RU" sz="2000" i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123728" y="5661248"/>
            <a:ext cx="6552728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lt1"/>
                </a:solidFill>
              </a:rPr>
              <a:t>Вывод: кто же что-то изменит, если не ты</a:t>
            </a:r>
            <a:r>
              <a:rPr lang="ru-RU" dirty="0" smtClean="0">
                <a:solidFill>
                  <a:schemeClr val="lt1"/>
                </a:solidFill>
              </a:rPr>
              <a:t>?</a:t>
            </a:r>
            <a:endParaRPr lang="ru-RU" sz="2000" b="1" cap="all" dirty="0" smtClean="0">
              <a:solidFill>
                <a:srgbClr val="80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979712" y="1916832"/>
            <a:ext cx="64807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0000"/>
                </a:solidFill>
              </a:rPr>
              <a:t>Нежелание принять на себя ответственность за то, что происходит внутри, рядом и вокруг.</a:t>
            </a:r>
          </a:p>
          <a:p>
            <a:endParaRPr lang="ru-RU" sz="2000" b="1" cap="all" dirty="0" smtClean="0">
              <a:solidFill>
                <a:srgbClr val="800000"/>
              </a:solidFill>
            </a:endParaRPr>
          </a:p>
        </p:txBody>
      </p:sp>
      <p:pic>
        <p:nvPicPr>
          <p:cNvPr id="12" name="Picture 4" descr="Legal Colo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244369"/>
          </a:xfrm>
          <a:prstGeom prst="rect">
            <a:avLst/>
          </a:prstGeom>
          <a:noFill/>
        </p:spPr>
      </p:pic>
      <p:sp>
        <p:nvSpPr>
          <p:cNvPr id="15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1547664" y="6492875"/>
            <a:ext cx="2448272" cy="36512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сотрудничестве с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LegalStudies.RU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6" name="Picture 2" descr="http://www.stratagency.com/images/LegalStratagency-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6525344"/>
            <a:ext cx="1296141" cy="216024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0" y="548680"/>
            <a:ext cx="18356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1. Тренды</a:t>
            </a:r>
          </a:p>
          <a:p>
            <a:pPr marL="342900" indent="-342900"/>
            <a:endParaRPr lang="ru-RU" dirty="0" smtClean="0"/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2. Место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b="1" dirty="0" smtClean="0"/>
              <a:t>3. Помехи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4. 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Что делать?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5. Рецепты</a:t>
            </a:r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CC61-DDB8-4AC2-A0FA-A023C148FE02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9" name="TextBox 8"/>
          <p:cNvSpPr txBox="1">
            <a:spLocks noChangeArrowheads="1"/>
          </p:cNvSpPr>
          <p:nvPr/>
        </p:nvSpPr>
        <p:spPr bwMode="auto">
          <a:xfrm>
            <a:off x="1979712" y="692696"/>
            <a:ext cx="512948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 smtClean="0">
                <a:cs typeface="Arial" pitchFamily="34" charset="0"/>
              </a:rPr>
              <a:t>Помехи для глобального лидерского </a:t>
            </a:r>
          </a:p>
          <a:p>
            <a:r>
              <a:rPr lang="ru-RU" sz="2400" b="1" dirty="0" smtClean="0">
                <a:cs typeface="Arial" pitchFamily="34" charset="0"/>
              </a:rPr>
              <a:t>мышления (</a:t>
            </a:r>
            <a:r>
              <a:rPr lang="ru-RU" sz="2400" b="1" dirty="0" smtClean="0">
                <a:cs typeface="Arial" pitchFamily="34" charset="0"/>
              </a:rPr>
              <a:t>4</a:t>
            </a:r>
            <a:r>
              <a:rPr lang="ru-RU" sz="2400" b="1" dirty="0" smtClean="0">
                <a:cs typeface="Arial" pitchFamily="34" charset="0"/>
              </a:rPr>
              <a:t>/</a:t>
            </a:r>
            <a:r>
              <a:rPr lang="ru-RU" sz="2400" b="1" dirty="0" smtClean="0">
                <a:cs typeface="Arial" pitchFamily="34" charset="0"/>
              </a:rPr>
              <a:t>6</a:t>
            </a:r>
            <a:r>
              <a:rPr lang="ru-RU" sz="2400" b="1" dirty="0" smtClean="0">
                <a:cs typeface="Arial" pitchFamily="34" charset="0"/>
              </a:rPr>
              <a:t>)  </a:t>
            </a:r>
          </a:p>
          <a:p>
            <a:endParaRPr lang="ru-RU" sz="2800" b="1" cap="all" dirty="0">
              <a:solidFill>
                <a:srgbClr val="800000"/>
              </a:solidFill>
              <a:latin typeface="Cambria" pitchFamily="18" charset="0"/>
            </a:endParaRPr>
          </a:p>
        </p:txBody>
      </p:sp>
      <p:sp>
        <p:nvSpPr>
          <p:cNvPr id="118793" name="TextBox 12"/>
          <p:cNvSpPr txBox="1">
            <a:spLocks noChangeArrowheads="1"/>
          </p:cNvSpPr>
          <p:nvPr/>
        </p:nvSpPr>
        <p:spPr bwMode="auto">
          <a:xfrm>
            <a:off x="1979712" y="3861048"/>
            <a:ext cx="6927726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i="1" dirty="0">
                <a:solidFill>
                  <a:srgbClr val="000000"/>
                </a:solidFill>
              </a:rPr>
              <a:t>‘</a:t>
            </a:r>
            <a:r>
              <a:rPr lang="ru-RU" sz="2000" i="1" dirty="0">
                <a:solidFill>
                  <a:srgbClr val="000000"/>
                </a:solidFill>
              </a:rPr>
              <a:t>Объяснения</a:t>
            </a:r>
            <a:r>
              <a:rPr lang="en-US" sz="2000" i="1" dirty="0">
                <a:solidFill>
                  <a:srgbClr val="000000"/>
                </a:solidFill>
              </a:rPr>
              <a:t>’:</a:t>
            </a:r>
            <a:endParaRPr lang="ru-RU" sz="2000" i="1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ru-RU" sz="2000" i="1" dirty="0">
                <a:solidFill>
                  <a:srgbClr val="000000"/>
                </a:solidFill>
              </a:rPr>
              <a:t> </a:t>
            </a:r>
            <a:r>
              <a:rPr lang="ru-RU" sz="2000" i="1" dirty="0" smtClean="0">
                <a:solidFill>
                  <a:srgbClr val="000000"/>
                </a:solidFill>
              </a:rPr>
              <a:t>«…нас </a:t>
            </a:r>
            <a:r>
              <a:rPr lang="ru-RU" sz="2000" i="1" dirty="0">
                <a:solidFill>
                  <a:srgbClr val="000000"/>
                </a:solidFill>
              </a:rPr>
              <a:t>не поймут»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i="1" dirty="0">
                <a:solidFill>
                  <a:srgbClr val="000000"/>
                </a:solidFill>
              </a:rPr>
              <a:t>2. </a:t>
            </a:r>
            <a:r>
              <a:rPr lang="ru-RU" sz="2000" i="1" dirty="0" smtClean="0">
                <a:solidFill>
                  <a:srgbClr val="000000"/>
                </a:solidFill>
              </a:rPr>
              <a:t>«…мы </a:t>
            </a:r>
            <a:r>
              <a:rPr lang="ru-RU" sz="2000" i="1" dirty="0">
                <a:solidFill>
                  <a:srgbClr val="000000"/>
                </a:solidFill>
              </a:rPr>
              <a:t>так никогда не </a:t>
            </a:r>
            <a:r>
              <a:rPr lang="ru-RU" sz="2000" i="1" dirty="0" smtClean="0">
                <a:solidFill>
                  <a:srgbClr val="000000"/>
                </a:solidFill>
              </a:rPr>
              <a:t>делали, да и никто так не делал» </a:t>
            </a:r>
            <a:endParaRPr lang="ru-RU" sz="2000" i="1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i="1" dirty="0">
                <a:solidFill>
                  <a:srgbClr val="000000"/>
                </a:solidFill>
              </a:rPr>
              <a:t>3. </a:t>
            </a:r>
            <a:r>
              <a:rPr lang="ru-RU" sz="2000" i="1" dirty="0" smtClean="0">
                <a:solidFill>
                  <a:srgbClr val="000000"/>
                </a:solidFill>
              </a:rPr>
              <a:t>«… </a:t>
            </a:r>
            <a:r>
              <a:rPr lang="ru-RU" sz="2000" i="1" dirty="0">
                <a:solidFill>
                  <a:srgbClr val="000000"/>
                </a:solidFill>
              </a:rPr>
              <a:t>кто мне </a:t>
            </a:r>
            <a:r>
              <a:rPr lang="ru-RU" sz="2000" i="1" dirty="0" smtClean="0">
                <a:solidFill>
                  <a:srgbClr val="000000"/>
                </a:solidFill>
              </a:rPr>
              <a:t>гарантирует, что все получится?»</a:t>
            </a:r>
            <a:endParaRPr lang="ru-RU" sz="2000" i="1" dirty="0">
              <a:solidFill>
                <a:srgbClr val="0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79712" y="1844824"/>
            <a:ext cx="64087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0000"/>
                </a:solidFill>
              </a:rPr>
              <a:t>Ориентация на других: постоянное обращение в мыслях на возможную реакцию клиентов (разных), конкурентов, сотрудников. А стоит ли?</a:t>
            </a:r>
          </a:p>
          <a:p>
            <a:endParaRPr lang="ru-RU" sz="2000" b="1" cap="all" dirty="0" smtClean="0">
              <a:solidFill>
                <a:srgbClr val="800000"/>
              </a:solidFill>
            </a:endParaRPr>
          </a:p>
        </p:txBody>
      </p:sp>
      <p:sp>
        <p:nvSpPr>
          <p:cNvPr id="12" name="Скругленная прямоугольная выноска 11"/>
          <p:cNvSpPr/>
          <p:nvPr/>
        </p:nvSpPr>
        <p:spPr>
          <a:xfrm>
            <a:off x="3059832" y="3140968"/>
            <a:ext cx="5286375" cy="442674"/>
          </a:xfrm>
          <a:prstGeom prst="wedgeRoundRectCallout">
            <a:avLst>
              <a:gd name="adj1" fmla="val -67953"/>
              <a:gd name="adj2" fmla="val 67248"/>
              <a:gd name="adj3" fmla="val 16667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spAutoFit/>
          </a:bodyPr>
          <a:lstStyle/>
          <a:p>
            <a:r>
              <a:rPr lang="ru-RU" sz="2000" b="1" dirty="0" smtClean="0">
                <a:solidFill>
                  <a:srgbClr val="800000"/>
                </a:solidFill>
              </a:rPr>
              <a:t>«Хорошо бы, но…»</a:t>
            </a:r>
            <a:endParaRPr lang="ru-RU" sz="2000" b="1" dirty="0">
              <a:solidFill>
                <a:srgbClr val="800000"/>
              </a:solidFill>
            </a:endParaRPr>
          </a:p>
        </p:txBody>
      </p:sp>
      <p:pic>
        <p:nvPicPr>
          <p:cNvPr id="9" name="Picture 4" descr="Legal Colo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244369"/>
          </a:xfrm>
          <a:prstGeom prst="rect">
            <a:avLst/>
          </a:prstGeom>
          <a:noFill/>
        </p:spPr>
      </p:pic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1547664" y="6492875"/>
            <a:ext cx="2448272" cy="36512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сотрудничестве с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LegalStudies.RU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3" name="Picture 2" descr="http://www.stratagency.com/images/LegalStratagency-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6525344"/>
            <a:ext cx="1296141" cy="216024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0" y="548680"/>
            <a:ext cx="18356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1. Тренды</a:t>
            </a:r>
          </a:p>
          <a:p>
            <a:pPr marL="342900" indent="-342900"/>
            <a:endParaRPr lang="ru-RU" dirty="0" smtClean="0"/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2. Место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b="1" dirty="0" smtClean="0"/>
              <a:t>3. Помехи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4. 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Что делать?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5. Рецепты</a:t>
            </a:r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CC61-DDB8-4AC2-A0FA-A023C148FE02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1979712" y="2780928"/>
            <a:ext cx="6695405" cy="3527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Недооценка факторов, влияющих на спрос по определенным категориям </a:t>
            </a: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услуг.</a:t>
            </a:r>
            <a:endParaRPr kumimoji="0" lang="en-US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Игнорирование факторов собственной эффективности и крайне примитивное управление собственной </a:t>
            </a: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экономикой.</a:t>
            </a:r>
            <a:endParaRPr kumimoji="0" lang="en-US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Катастрофическое ценностное </a:t>
            </a: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позиционирование.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Отсутствие видения собственного развития в призме конкурентных преимуществ и недостатков</a:t>
            </a:r>
            <a:r>
              <a:rPr kumimoji="0" lang="ru-RU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</a:rPr>
              <a:t> (как будто рядом никого нет).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79712" y="476672"/>
            <a:ext cx="65527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cs typeface="Arial" pitchFamily="34" charset="0"/>
              </a:rPr>
              <a:t>Помехи для глобального лидерского </a:t>
            </a:r>
          </a:p>
          <a:p>
            <a:r>
              <a:rPr lang="ru-RU" sz="2400" b="1" dirty="0" smtClean="0">
                <a:cs typeface="Arial" pitchFamily="34" charset="0"/>
              </a:rPr>
              <a:t>мышления (</a:t>
            </a:r>
            <a:r>
              <a:rPr lang="ru-RU" sz="2400" b="1" dirty="0" smtClean="0">
                <a:cs typeface="Arial" pitchFamily="34" charset="0"/>
              </a:rPr>
              <a:t>5/6</a:t>
            </a:r>
            <a:r>
              <a:rPr lang="ru-RU" sz="2400" b="1" dirty="0" smtClean="0">
                <a:cs typeface="Arial" pitchFamily="34" charset="0"/>
              </a:rPr>
              <a:t>) 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979712" y="1628800"/>
            <a:ext cx="60486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0000"/>
                </a:solidFill>
              </a:rPr>
              <a:t>Типичные ошибки в стратегическом планировании: особенно характерны для небольших фирм</a:t>
            </a:r>
          </a:p>
          <a:p>
            <a:endParaRPr lang="ru-RU" sz="2000" b="1" cap="all" dirty="0" smtClean="0">
              <a:solidFill>
                <a:srgbClr val="8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51720" y="5445224"/>
            <a:ext cx="6552728" cy="64633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lt1"/>
                </a:solidFill>
              </a:rPr>
              <a:t>Вывод: стратегическое планирование становится не привилегией, </a:t>
            </a:r>
            <a:r>
              <a:rPr lang="ru-RU" dirty="0" smtClean="0">
                <a:solidFill>
                  <a:schemeClr val="lt1"/>
                </a:solidFill>
              </a:rPr>
              <a:t>а </a:t>
            </a:r>
            <a:r>
              <a:rPr lang="ru-RU" dirty="0" smtClean="0">
                <a:solidFill>
                  <a:schemeClr val="lt1"/>
                </a:solidFill>
              </a:rPr>
              <a:t>необходимостью для </a:t>
            </a:r>
            <a:r>
              <a:rPr lang="ru-RU" dirty="0" smtClean="0">
                <a:solidFill>
                  <a:schemeClr val="lt1"/>
                </a:solidFill>
              </a:rPr>
              <a:t>выживания</a:t>
            </a:r>
            <a:endParaRPr lang="ru-RU" sz="2000" b="1" cap="all" dirty="0" smtClean="0">
              <a:solidFill>
                <a:srgbClr val="800000"/>
              </a:solidFill>
            </a:endParaRPr>
          </a:p>
        </p:txBody>
      </p:sp>
      <p:pic>
        <p:nvPicPr>
          <p:cNvPr id="12" name="Picture 4" descr="Legal Colo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244369"/>
          </a:xfrm>
          <a:prstGeom prst="rect">
            <a:avLst/>
          </a:prstGeom>
          <a:noFill/>
        </p:spPr>
      </p:pic>
      <p:sp>
        <p:nvSpPr>
          <p:cNvPr id="13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1547664" y="6492875"/>
            <a:ext cx="2448272" cy="36512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сотрудничестве с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LegalStudies.RU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4" name="Picture 2" descr="http://www.stratagency.com/images/LegalStratagency-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6525344"/>
            <a:ext cx="1296141" cy="216024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0" y="548680"/>
            <a:ext cx="18356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1. Тренды</a:t>
            </a:r>
          </a:p>
          <a:p>
            <a:pPr marL="342900" indent="-342900"/>
            <a:endParaRPr lang="ru-RU" dirty="0" smtClean="0"/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2. Место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b="1" dirty="0" smtClean="0"/>
              <a:t>3. Помехи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4. 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Что делать?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5. Рецепты</a:t>
            </a:r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CC61-DDB8-4AC2-A0FA-A023C148FE02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8" name="TextBox 7"/>
          <p:cNvSpPr txBox="1">
            <a:spLocks noChangeArrowheads="1"/>
          </p:cNvSpPr>
          <p:nvPr/>
        </p:nvSpPr>
        <p:spPr bwMode="auto">
          <a:xfrm>
            <a:off x="2000250" y="2714625"/>
            <a:ext cx="685800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solidFill>
                  <a:srgbClr val="000000"/>
                </a:solidFill>
              </a:rPr>
              <a:t>В реальности это означает: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ru-RU" sz="2000" dirty="0">
                <a:solidFill>
                  <a:srgbClr val="000000"/>
                </a:solidFill>
              </a:rPr>
              <a:t>Быть на виду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ru-RU" sz="2000" dirty="0">
                <a:solidFill>
                  <a:srgbClr val="000000"/>
                </a:solidFill>
              </a:rPr>
              <a:t>Тратить время и средства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ru-RU" sz="2000" dirty="0">
                <a:solidFill>
                  <a:srgbClr val="000000"/>
                </a:solidFill>
              </a:rPr>
              <a:t>Общаться со всеми, включая тех, с кем не очень хочется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ru-RU" sz="2000" dirty="0">
                <a:solidFill>
                  <a:srgbClr val="000000"/>
                </a:solidFill>
              </a:rPr>
              <a:t>Быть готовым </a:t>
            </a:r>
            <a:r>
              <a:rPr lang="ru-RU" sz="2000" dirty="0" smtClean="0">
                <a:solidFill>
                  <a:srgbClr val="000000"/>
                </a:solidFill>
              </a:rPr>
              <a:t>к </a:t>
            </a:r>
            <a:r>
              <a:rPr lang="ru-RU" sz="2000" dirty="0" smtClean="0">
                <a:solidFill>
                  <a:srgbClr val="000000"/>
                </a:solidFill>
              </a:rPr>
              <a:t>изменениям / </a:t>
            </a:r>
            <a:r>
              <a:rPr lang="ru-RU" sz="2000" dirty="0">
                <a:solidFill>
                  <a:srgbClr val="000000"/>
                </a:solidFill>
              </a:rPr>
              <a:t>Всестороннее развитие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solidFill>
                  <a:srgbClr val="000000"/>
                </a:solidFill>
              </a:rPr>
              <a:t>Результат:</a:t>
            </a:r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2987824" y="5661248"/>
            <a:ext cx="5286375" cy="408623"/>
          </a:xfrm>
          <a:prstGeom prst="wedgeRoundRectCallout">
            <a:avLst>
              <a:gd name="adj1" fmla="val -66561"/>
              <a:gd name="adj2" fmla="val 48254"/>
              <a:gd name="adj3" fmla="val 16667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b="1" cap="all" dirty="0" smtClean="0">
                <a:solidFill>
                  <a:srgbClr val="800000"/>
                </a:solidFill>
              </a:rPr>
              <a:t>«Ой </a:t>
            </a:r>
            <a:r>
              <a:rPr lang="ru-RU" b="1" cap="all" dirty="0">
                <a:solidFill>
                  <a:srgbClr val="800000"/>
                </a:solidFill>
              </a:rPr>
              <a:t>нет, постойте, </a:t>
            </a:r>
            <a:r>
              <a:rPr lang="ru-RU" b="1" cap="all" dirty="0" smtClean="0">
                <a:solidFill>
                  <a:srgbClr val="800000"/>
                </a:solidFill>
              </a:rPr>
              <a:t>уже (еще) не </a:t>
            </a:r>
            <a:r>
              <a:rPr lang="ru-RU" b="1" cap="all" dirty="0">
                <a:solidFill>
                  <a:srgbClr val="800000"/>
                </a:solidFill>
              </a:rPr>
              <a:t>хочу</a:t>
            </a:r>
            <a:r>
              <a:rPr lang="ru-RU" b="1" cap="all" dirty="0" smtClean="0">
                <a:solidFill>
                  <a:srgbClr val="800000"/>
                </a:solidFill>
              </a:rPr>
              <a:t>!..»</a:t>
            </a:r>
            <a:endParaRPr lang="ru-RU" b="1" cap="all" dirty="0">
              <a:solidFill>
                <a:srgbClr val="800000"/>
              </a:solidFill>
            </a:endParaRPr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2987824" y="2060848"/>
            <a:ext cx="5286375" cy="408623"/>
          </a:xfrm>
          <a:prstGeom prst="wedgeRoundRectCallout">
            <a:avLst>
              <a:gd name="adj1" fmla="val -67953"/>
              <a:gd name="adj2" fmla="val 67248"/>
              <a:gd name="adj3" fmla="val 16667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b="1" cap="all" dirty="0" smtClean="0">
                <a:solidFill>
                  <a:srgbClr val="800000"/>
                </a:solidFill>
              </a:rPr>
              <a:t>«Я </a:t>
            </a:r>
            <a:r>
              <a:rPr lang="ru-RU" b="1" cap="all" dirty="0">
                <a:solidFill>
                  <a:srgbClr val="800000"/>
                </a:solidFill>
              </a:rPr>
              <a:t>хочу быть частью чего-то </a:t>
            </a:r>
            <a:r>
              <a:rPr lang="ru-RU" b="1" cap="all" dirty="0" smtClean="0">
                <a:solidFill>
                  <a:srgbClr val="800000"/>
                </a:solidFill>
              </a:rPr>
              <a:t>большего»</a:t>
            </a:r>
            <a:endParaRPr lang="ru-RU" b="1" cap="all" dirty="0">
              <a:solidFill>
                <a:srgbClr val="80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907704" y="692696"/>
            <a:ext cx="691276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cs typeface="Arial" pitchFamily="34" charset="0"/>
              </a:rPr>
              <a:t>Помехи для глобального лидерского </a:t>
            </a:r>
          </a:p>
          <a:p>
            <a:r>
              <a:rPr lang="ru-RU" sz="2400" b="1" dirty="0" smtClean="0">
                <a:cs typeface="Arial" pitchFamily="34" charset="0"/>
              </a:rPr>
              <a:t>мышления (</a:t>
            </a:r>
            <a:r>
              <a:rPr lang="ru-RU" sz="2400" b="1" dirty="0" smtClean="0">
                <a:cs typeface="Arial" pitchFamily="34" charset="0"/>
              </a:rPr>
              <a:t>6/6</a:t>
            </a:r>
            <a:r>
              <a:rPr lang="ru-RU" sz="2400" b="1" dirty="0" smtClean="0">
                <a:cs typeface="Arial" pitchFamily="34" charset="0"/>
              </a:rPr>
              <a:t>)  </a:t>
            </a:r>
          </a:p>
          <a:p>
            <a:endParaRPr lang="ru-RU" sz="2000" b="1" cap="all" dirty="0" smtClean="0">
              <a:solidFill>
                <a:srgbClr val="800000"/>
              </a:solidFill>
              <a:latin typeface="Cambria" pitchFamily="18" charset="0"/>
            </a:endParaRPr>
          </a:p>
        </p:txBody>
      </p:sp>
      <p:pic>
        <p:nvPicPr>
          <p:cNvPr id="9" name="Picture 4" descr="Legal Colo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244369"/>
          </a:xfrm>
          <a:prstGeom prst="rect">
            <a:avLst/>
          </a:prstGeom>
          <a:noFill/>
        </p:spPr>
      </p:pic>
      <p:sp>
        <p:nvSpPr>
          <p:cNvPr id="13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1547664" y="6492875"/>
            <a:ext cx="2448272" cy="36512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сотрудничестве с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LegalStudies.RU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4" name="Picture 2" descr="http://www.stratagency.com/images/LegalStratagency-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6525344"/>
            <a:ext cx="1296141" cy="216024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0" y="548680"/>
            <a:ext cx="18356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1. Тренды</a:t>
            </a:r>
          </a:p>
          <a:p>
            <a:pPr marL="342900" indent="-342900"/>
            <a:endParaRPr lang="ru-RU" dirty="0" smtClean="0"/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2. Место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b="1" dirty="0" smtClean="0"/>
              <a:t>3. Помехи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4. 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Что делать?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5. Рецепты</a:t>
            </a:r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CC61-DDB8-4AC2-A0FA-A023C148FE02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000250" y="692696"/>
            <a:ext cx="6786563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>
                <a:cs typeface="Arial" pitchFamily="34" charset="0"/>
              </a:rPr>
              <a:t>Если же руководитель фирмы все же решается быть частью большего / лучшего,</a:t>
            </a:r>
          </a:p>
          <a:p>
            <a:pPr>
              <a:defRPr/>
            </a:pP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то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ему понадобятся следующие ключевые установки:</a:t>
            </a:r>
          </a:p>
          <a:p>
            <a:pPr>
              <a:defRPr/>
            </a:pPr>
            <a:r>
              <a:rPr lang="ru-RU" sz="1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(мы приводим их в порядке практической применимости на основе нашего опыта)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051720" y="3068960"/>
            <a:ext cx="6858000" cy="1123950"/>
          </a:xfrm>
          <a:prstGeom prst="round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i="1" dirty="0">
                <a:solidFill>
                  <a:prstClr val="black"/>
                </a:solidFill>
              </a:rPr>
              <a:t>Установка 1. </a:t>
            </a:r>
          </a:p>
          <a:p>
            <a:pPr>
              <a:defRPr/>
            </a:pPr>
            <a:r>
              <a:rPr lang="ru-RU" sz="2000" dirty="0">
                <a:solidFill>
                  <a:prstClr val="black"/>
                </a:solidFill>
              </a:rPr>
              <a:t>Никогда не сравнивайте свое </a:t>
            </a:r>
            <a:r>
              <a:rPr lang="ru-RU" sz="2000" b="1" dirty="0">
                <a:solidFill>
                  <a:prstClr val="black"/>
                </a:solidFill>
              </a:rPr>
              <a:t>внутреннее</a:t>
            </a:r>
            <a:r>
              <a:rPr lang="ru-RU" sz="2000" dirty="0">
                <a:solidFill>
                  <a:prstClr val="black"/>
                </a:solidFill>
              </a:rPr>
              <a:t> устройство с чужим </a:t>
            </a:r>
            <a:r>
              <a:rPr lang="ru-RU" sz="2000" b="1" dirty="0">
                <a:solidFill>
                  <a:prstClr val="black"/>
                </a:solidFill>
              </a:rPr>
              <a:t>внешним</a:t>
            </a:r>
            <a:r>
              <a:rPr lang="ru-RU" sz="2000" dirty="0">
                <a:solidFill>
                  <a:prstClr val="black"/>
                </a:solidFill>
              </a:rPr>
              <a:t> устройством!</a:t>
            </a:r>
            <a:endParaRPr lang="ru-RU" sz="2000" i="1" dirty="0"/>
          </a:p>
        </p:txBody>
      </p:sp>
      <p:sp>
        <p:nvSpPr>
          <p:cNvPr id="121863" name="Прямоугольник 11"/>
          <p:cNvSpPr>
            <a:spLocks noChangeArrowheads="1"/>
          </p:cNvSpPr>
          <p:nvPr/>
        </p:nvSpPr>
        <p:spPr bwMode="auto">
          <a:xfrm>
            <a:off x="2771800" y="4437112"/>
            <a:ext cx="600075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 dirty="0">
                <a:solidFill>
                  <a:srgbClr val="000000"/>
                </a:solidFill>
              </a:rPr>
              <a:t>Вы уверены, что знаете, как работают другие фирмы</a:t>
            </a:r>
            <a:r>
              <a:rPr lang="ru-RU" i="1" dirty="0" smtClean="0">
                <a:solidFill>
                  <a:srgbClr val="000000"/>
                </a:solidFill>
              </a:rPr>
              <a:t>? </a:t>
            </a:r>
            <a:endParaRPr lang="en-US" i="1" dirty="0" smtClean="0">
              <a:solidFill>
                <a:srgbClr val="000000"/>
              </a:solidFill>
            </a:endParaRPr>
          </a:p>
          <a:p>
            <a:endParaRPr lang="en-US" i="1" dirty="0" smtClean="0">
              <a:solidFill>
                <a:srgbClr val="000000"/>
              </a:solidFill>
            </a:endParaRPr>
          </a:p>
          <a:p>
            <a:r>
              <a:rPr lang="ru-RU" i="1" dirty="0" smtClean="0">
                <a:solidFill>
                  <a:srgbClr val="000000"/>
                </a:solidFill>
              </a:rPr>
              <a:t>Важно </a:t>
            </a:r>
            <a:r>
              <a:rPr lang="ru-RU" i="1" dirty="0" smtClean="0">
                <a:solidFill>
                  <a:srgbClr val="000000"/>
                </a:solidFill>
              </a:rPr>
              <a:t>не столько управленческое решение, сколько цели, которые преследуются. Лидерам придется находить и реализовывать собственные решения – это потребует времени и сил.</a:t>
            </a:r>
            <a:endParaRPr lang="ru-RU" i="1" dirty="0"/>
          </a:p>
        </p:txBody>
      </p:sp>
      <p:pic>
        <p:nvPicPr>
          <p:cNvPr id="8" name="Picture 4" descr="Legal Colo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244369"/>
          </a:xfrm>
          <a:prstGeom prst="rect">
            <a:avLst/>
          </a:prstGeom>
          <a:noFill/>
        </p:spPr>
      </p:pic>
      <p:sp>
        <p:nvSpPr>
          <p:cNvPr id="11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1547664" y="6492875"/>
            <a:ext cx="2448272" cy="36512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сотрудничестве с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LegalStudies.RU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2" name="Picture 2" descr="http://www.stratagency.com/images/LegalStratagency-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6525344"/>
            <a:ext cx="1296141" cy="216024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0" y="548680"/>
            <a:ext cx="18356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1. Тренды</a:t>
            </a:r>
          </a:p>
          <a:p>
            <a:pPr marL="342900" indent="-342900"/>
            <a:endParaRPr lang="ru-RU" dirty="0" smtClean="0"/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2. Место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3. Помехи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b="1" dirty="0" smtClean="0"/>
              <a:t>4. Что делать?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5. Рецепты</a:t>
            </a:r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CC61-DDB8-4AC2-A0FA-A023C148FE02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2051719" y="1000125"/>
            <a:ext cx="6735093" cy="1208088"/>
          </a:xfrm>
          <a:prstGeom prst="round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i="1" dirty="0">
                <a:solidFill>
                  <a:prstClr val="black"/>
                </a:solidFill>
              </a:rPr>
              <a:t>Установка 2. 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000" dirty="0">
                <a:solidFill>
                  <a:prstClr val="black"/>
                </a:solidFill>
              </a:rPr>
              <a:t>Не пытайтесь выделиться из толпы! Держись </a:t>
            </a:r>
            <a:r>
              <a:rPr lang="ru-RU" sz="2000" b="1" dirty="0">
                <a:solidFill>
                  <a:prstClr val="black"/>
                </a:solidFill>
              </a:rPr>
              <a:t>в стороне </a:t>
            </a:r>
            <a:r>
              <a:rPr lang="ru-RU" sz="2000" dirty="0">
                <a:solidFill>
                  <a:prstClr val="black"/>
                </a:solidFill>
              </a:rPr>
              <a:t>от нее!</a:t>
            </a:r>
          </a:p>
        </p:txBody>
      </p:sp>
      <p:sp>
        <p:nvSpPr>
          <p:cNvPr id="122886" name="Прямоугольник 11"/>
          <p:cNvSpPr>
            <a:spLocks noChangeArrowheads="1"/>
          </p:cNvSpPr>
          <p:nvPr/>
        </p:nvSpPr>
        <p:spPr bwMode="auto">
          <a:xfrm>
            <a:off x="2786063" y="2428875"/>
            <a:ext cx="60007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 dirty="0">
                <a:solidFill>
                  <a:srgbClr val="000000"/>
                </a:solidFill>
              </a:rPr>
              <a:t>Возможно ли скопировать модель, по которой живут все другие? Нужно ли «подстраиваться» под рынок</a:t>
            </a:r>
            <a:r>
              <a:rPr lang="en-US" i="1" dirty="0">
                <a:solidFill>
                  <a:srgbClr val="000000"/>
                </a:solidFill>
              </a:rPr>
              <a:t>?</a:t>
            </a:r>
            <a:endParaRPr lang="ru-RU" i="1" dirty="0">
              <a:solidFill>
                <a:srgbClr val="0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23728" y="4149080"/>
            <a:ext cx="6785992" cy="868363"/>
          </a:xfrm>
          <a:prstGeom prst="round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i="1" dirty="0">
                <a:solidFill>
                  <a:prstClr val="black"/>
                </a:solidFill>
              </a:rPr>
              <a:t>Установка 3.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000" dirty="0">
                <a:solidFill>
                  <a:prstClr val="black"/>
                </a:solidFill>
              </a:rPr>
              <a:t>Власть никогда не дается. Власть берется.</a:t>
            </a:r>
          </a:p>
        </p:txBody>
      </p:sp>
      <p:sp>
        <p:nvSpPr>
          <p:cNvPr id="122888" name="Прямоугольник 12"/>
          <p:cNvSpPr>
            <a:spLocks noChangeArrowheads="1"/>
          </p:cNvSpPr>
          <p:nvPr/>
        </p:nvSpPr>
        <p:spPr bwMode="auto">
          <a:xfrm>
            <a:off x="2843808" y="5157192"/>
            <a:ext cx="60858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rgbClr val="000000"/>
                </a:solidFill>
              </a:rPr>
              <a:t>Нужно ли ждать одобрения от кого-то? Ведь лучший способ получить одобрение – это не нуждаться в нем</a:t>
            </a:r>
            <a:r>
              <a:rPr lang="ru-RU" i="1" dirty="0" smtClean="0">
                <a:solidFill>
                  <a:srgbClr val="000000"/>
                </a:solidFill>
              </a:rPr>
              <a:t>. Настоящие лидеры всегда «делают», а не только «собираются».</a:t>
            </a:r>
            <a:endParaRPr lang="ru-RU" i="1" dirty="0">
              <a:solidFill>
                <a:srgbClr val="000000"/>
              </a:solidFill>
            </a:endParaRPr>
          </a:p>
        </p:txBody>
      </p:sp>
      <p:sp>
        <p:nvSpPr>
          <p:cNvPr id="14" name="Куб 13"/>
          <p:cNvSpPr/>
          <p:nvPr/>
        </p:nvSpPr>
        <p:spPr>
          <a:xfrm>
            <a:off x="5004048" y="3212976"/>
            <a:ext cx="2714625" cy="714375"/>
          </a:xfrm>
          <a:prstGeom prst="cub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Case study: </a:t>
            </a:r>
            <a:r>
              <a:rPr lang="en-US" dirty="0" smtClean="0"/>
              <a:t>WLRK</a:t>
            </a:r>
            <a:r>
              <a:rPr lang="ru-RU" dirty="0" smtClean="0"/>
              <a:t> или </a:t>
            </a:r>
            <a:r>
              <a:rPr lang="en-US" dirty="0" smtClean="0"/>
              <a:t>Slaughter &amp; May</a:t>
            </a:r>
            <a:endParaRPr lang="ru-RU" dirty="0"/>
          </a:p>
        </p:txBody>
      </p:sp>
      <p:pic>
        <p:nvPicPr>
          <p:cNvPr id="11" name="Picture 4" descr="Legal Colo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244369"/>
          </a:xfrm>
          <a:prstGeom prst="rect">
            <a:avLst/>
          </a:prstGeom>
          <a:noFill/>
        </p:spPr>
      </p:pic>
      <p:sp>
        <p:nvSpPr>
          <p:cNvPr id="12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1547664" y="6492875"/>
            <a:ext cx="2448272" cy="36512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сотрудничестве с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LegalStudies.RU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3" name="Picture 2" descr="http://www.stratagency.com/images/LegalStratagency-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6525344"/>
            <a:ext cx="1296141" cy="216024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0" y="548680"/>
            <a:ext cx="18356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1. Тренды</a:t>
            </a:r>
          </a:p>
          <a:p>
            <a:pPr marL="342900" indent="-342900"/>
            <a:endParaRPr lang="ru-RU" dirty="0" smtClean="0"/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2. Место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3. Помехи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b="1" dirty="0" smtClean="0"/>
              <a:t>4. Что делать?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5. Рецепты</a:t>
            </a:r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CC61-DDB8-4AC2-A0FA-A023C148FE02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2051719" y="1000125"/>
            <a:ext cx="6735093" cy="1549400"/>
          </a:xfrm>
          <a:prstGeom prst="round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i="1" dirty="0">
                <a:solidFill>
                  <a:prstClr val="black"/>
                </a:solidFill>
              </a:rPr>
              <a:t>Установка 4. 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000" dirty="0">
                <a:solidFill>
                  <a:prstClr val="black"/>
                </a:solidFill>
              </a:rPr>
              <a:t>Великие идеи изменяют баланс силы во взаимоотношениях. Именно поэтому им вначале </a:t>
            </a:r>
            <a:r>
              <a:rPr lang="ru-RU" sz="2000" dirty="0" smtClean="0">
                <a:solidFill>
                  <a:prstClr val="black"/>
                </a:solidFill>
              </a:rPr>
              <a:t>сопротивляются.</a:t>
            </a: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123910" name="Прямоугольник 11"/>
          <p:cNvSpPr>
            <a:spLocks noChangeArrowheads="1"/>
          </p:cNvSpPr>
          <p:nvPr/>
        </p:nvSpPr>
        <p:spPr bwMode="auto">
          <a:xfrm>
            <a:off x="2771800" y="2708920"/>
            <a:ext cx="60007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 dirty="0"/>
              <a:t>В момент рождения идеи Вы не знаете, насколько она хороша. Может ли это знать кто-то другой</a:t>
            </a:r>
            <a:r>
              <a:rPr lang="ru-RU" i="1" dirty="0" smtClean="0">
                <a:solidFill>
                  <a:srgbClr val="000000"/>
                </a:solidFill>
              </a:rPr>
              <a:t>? Так получается, что сопротивление – внутреннее и внешнее – может оказаться полезным индикатором великого.</a:t>
            </a:r>
            <a:endParaRPr lang="ru-RU" i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123728" y="4725144"/>
            <a:ext cx="6713984" cy="868363"/>
          </a:xfrm>
          <a:prstGeom prst="round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i="1" dirty="0">
                <a:solidFill>
                  <a:prstClr val="black"/>
                </a:solidFill>
              </a:rPr>
              <a:t>Установка 5. 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000" dirty="0">
                <a:solidFill>
                  <a:prstClr val="black"/>
                </a:solidFill>
              </a:rPr>
              <a:t>Великие шедевры создаются </a:t>
            </a:r>
            <a:r>
              <a:rPr lang="ru-RU" sz="2000">
                <a:solidFill>
                  <a:prstClr val="black"/>
                </a:solidFill>
              </a:rPr>
              <a:t>малыми средствами</a:t>
            </a:r>
            <a:endParaRPr lang="ru-RU" sz="2000" dirty="0">
              <a:solidFill>
                <a:prstClr val="black"/>
              </a:solidFill>
            </a:endParaRPr>
          </a:p>
        </p:txBody>
      </p:sp>
      <p:pic>
        <p:nvPicPr>
          <p:cNvPr id="8" name="Picture 4" descr="Legal Colo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244369"/>
          </a:xfrm>
          <a:prstGeom prst="rect">
            <a:avLst/>
          </a:prstGeom>
          <a:noFill/>
        </p:spPr>
      </p:pic>
      <p:sp>
        <p:nvSpPr>
          <p:cNvPr id="11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1547664" y="6492875"/>
            <a:ext cx="2448272" cy="36512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сотрудничестве с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LegalStudies.RU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2" name="Picture 2" descr="http://www.stratagency.com/images/LegalStratagency-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6525344"/>
            <a:ext cx="1296141" cy="216024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0" y="548680"/>
            <a:ext cx="18356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1. Тренды</a:t>
            </a:r>
          </a:p>
          <a:p>
            <a:pPr marL="342900" indent="-342900"/>
            <a:endParaRPr lang="ru-RU" dirty="0" smtClean="0"/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2. Место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3. Помехи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b="1" dirty="0" smtClean="0"/>
              <a:t>4. Что делать?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5. Рецепты</a:t>
            </a:r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CC61-DDB8-4AC2-A0FA-A023C148FE02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Legal Colo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4436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979712" y="476672"/>
            <a:ext cx="705678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cs typeface="Arial" pitchFamily="34" charset="0"/>
              </a:rPr>
              <a:t>«Все счастливые семьи похожи…» - все классные юридические фирмы тоже! </a:t>
            </a:r>
            <a:r>
              <a:rPr lang="ru-RU" sz="2400" dirty="0" smtClean="0">
                <a:cs typeface="Arial" pitchFamily="34" charset="0"/>
              </a:rPr>
              <a:t>*</a:t>
            </a:r>
          </a:p>
          <a:p>
            <a:pPr>
              <a:spcBef>
                <a:spcPts val="600"/>
              </a:spcBef>
            </a:pPr>
            <a:endParaRPr lang="ru-RU" sz="1600" b="1" dirty="0" smtClean="0">
              <a:ea typeface="ＭＳ Ｐゴシック" pitchFamily="-111" charset="-128"/>
            </a:endParaRPr>
          </a:p>
          <a:p>
            <a:r>
              <a:rPr lang="ru-RU" sz="1600" b="1" dirty="0" smtClean="0">
                <a:ea typeface="ＭＳ Ｐゴシック" pitchFamily="-111" charset="-128"/>
              </a:rPr>
              <a:t>В равной степени </a:t>
            </a:r>
            <a:r>
              <a:rPr lang="ru-RU" sz="1600" b="1" dirty="0" smtClean="0">
                <a:ea typeface="ＭＳ Ｐゴシック" pitchFamily="-111" charset="-128"/>
              </a:rPr>
              <a:t>и </a:t>
            </a:r>
            <a:r>
              <a:rPr lang="ru-RU" sz="1600" b="1" dirty="0" smtClean="0">
                <a:ea typeface="ＭＳ Ｐゴシック" pitchFamily="-111" charset="-128"/>
              </a:rPr>
              <a:t>поразительно актуально как для личных характеристик, так и организационных:</a:t>
            </a:r>
          </a:p>
          <a:p>
            <a:endParaRPr lang="ru-RU" sz="1600" b="1" dirty="0" smtClean="0">
              <a:ea typeface="ＭＳ Ｐゴシック" pitchFamily="-111" charset="-128"/>
            </a:endParaRPr>
          </a:p>
          <a:p>
            <a:r>
              <a:rPr lang="ru-RU" sz="1600" b="1" dirty="0" smtClean="0">
                <a:ea typeface="ＭＳ Ｐゴシック" pitchFamily="-111" charset="-128"/>
              </a:rPr>
              <a:t>Организационные </a:t>
            </a:r>
            <a:r>
              <a:rPr lang="ru-RU" sz="1600" b="1" dirty="0">
                <a:ea typeface="ＭＳ Ｐゴシック" pitchFamily="-111" charset="-128"/>
              </a:rPr>
              <a:t>характеристики</a:t>
            </a:r>
            <a:endParaRPr lang="en-US" sz="1600" b="1" dirty="0">
              <a:ea typeface="ＭＳ Ｐゴシック" pitchFamily="-111" charset="-128"/>
            </a:endParaRPr>
          </a:p>
          <a:p>
            <a:pPr lvl="1">
              <a:spcBef>
                <a:spcPts val="300"/>
              </a:spcBef>
            </a:pPr>
            <a:r>
              <a:rPr lang="ru-RU" sz="1400" dirty="0" smtClean="0"/>
              <a:t>Абсолютная ясность в отношении стратегии и рыночного позиционирования</a:t>
            </a:r>
            <a:endParaRPr lang="en-US" sz="1400" dirty="0" smtClean="0"/>
          </a:p>
          <a:p>
            <a:pPr lvl="2">
              <a:buFont typeface="Arial" pitchFamily="34" charset="0"/>
              <a:buChar char="•"/>
            </a:pPr>
            <a:r>
              <a:rPr lang="ru-RU" sz="1200" dirty="0"/>
              <a:t>В конечном </a:t>
            </a:r>
            <a:r>
              <a:rPr lang="ru-RU" sz="1200" dirty="0" smtClean="0"/>
              <a:t>счете: фокус на определенных клиентах и практиках</a:t>
            </a:r>
            <a:endParaRPr lang="en-US" sz="1200" dirty="0" smtClean="0"/>
          </a:p>
          <a:p>
            <a:pPr lvl="1">
              <a:spcBef>
                <a:spcPts val="300"/>
              </a:spcBef>
            </a:pPr>
            <a:r>
              <a:rPr lang="ru-RU" sz="1400" dirty="0" smtClean="0"/>
              <a:t>Высокоэффективное лидерство и управление</a:t>
            </a:r>
            <a:endParaRPr lang="en-US" sz="1400" dirty="0" smtClean="0"/>
          </a:p>
          <a:p>
            <a:pPr lvl="2">
              <a:buFont typeface="Arial" pitchFamily="34" charset="0"/>
              <a:buChar char="•"/>
            </a:pPr>
            <a:r>
              <a:rPr lang="ru-RU" sz="1200" dirty="0" err="1" smtClean="0"/>
              <a:t>Совещательность</a:t>
            </a:r>
            <a:r>
              <a:rPr lang="ru-RU" sz="1200" dirty="0" smtClean="0"/>
              <a:t>, но способность принимать жесткие решения и следовать им</a:t>
            </a:r>
            <a:endParaRPr lang="en-US" sz="1200" dirty="0" smtClean="0"/>
          </a:p>
          <a:p>
            <a:pPr lvl="2">
              <a:buFont typeface="Arial" pitchFamily="34" charset="0"/>
              <a:buChar char="•"/>
            </a:pPr>
            <a:r>
              <a:rPr lang="ru-RU" sz="1200" dirty="0" smtClean="0"/>
              <a:t>Доверие со стороны партнеров к тому, что менеджеры способны «делать все правильно в большинстве случаев» – и готовность подключиться, когда что-то не получается</a:t>
            </a:r>
            <a:r>
              <a:rPr lang="en-US" sz="1200" dirty="0" smtClean="0"/>
              <a:t> </a:t>
            </a:r>
          </a:p>
          <a:p>
            <a:pPr lvl="1">
              <a:spcBef>
                <a:spcPts val="300"/>
              </a:spcBef>
            </a:pPr>
            <a:r>
              <a:rPr lang="ru-RU" sz="1400" dirty="0" smtClean="0"/>
              <a:t>Помешательство» на культуре, особенно в области </a:t>
            </a:r>
            <a:r>
              <a:rPr lang="ru-RU" sz="1400" dirty="0" err="1" smtClean="0"/>
              <a:t>рекрутинга</a:t>
            </a:r>
            <a:r>
              <a:rPr lang="en-US" sz="1400" dirty="0" smtClean="0"/>
              <a:t> </a:t>
            </a:r>
            <a:r>
              <a:rPr lang="ru-RU" sz="1400" dirty="0" smtClean="0"/>
              <a:t>: «это – один из нас?»</a:t>
            </a:r>
            <a:endParaRPr lang="en-US" sz="1400" dirty="0" smtClean="0"/>
          </a:p>
          <a:p>
            <a:endParaRPr lang="ru-RU" sz="1600" b="1" dirty="0" smtClean="0">
              <a:ea typeface="ＭＳ Ｐゴシック" pitchFamily="-111" charset="-128"/>
            </a:endParaRPr>
          </a:p>
          <a:p>
            <a:r>
              <a:rPr lang="ru-RU" sz="1600" b="1" dirty="0" smtClean="0">
                <a:ea typeface="ＭＳ Ｐゴシック" pitchFamily="-111" charset="-128"/>
              </a:rPr>
              <a:t>Личные характеристики</a:t>
            </a:r>
            <a:endParaRPr lang="en-US" sz="1600" b="1" dirty="0">
              <a:ea typeface="ＭＳ Ｐゴシック" pitchFamily="-111" charset="-128"/>
            </a:endParaRPr>
          </a:p>
          <a:p>
            <a:pPr lvl="1"/>
            <a:r>
              <a:rPr lang="ru-RU" sz="1400" dirty="0">
                <a:ea typeface="ＭＳ Ｐゴシック" pitchFamily="-111" charset="-128"/>
              </a:rPr>
              <a:t>Упорный труд </a:t>
            </a:r>
            <a:r>
              <a:rPr lang="en-US" sz="1400" dirty="0">
                <a:ea typeface="ＭＳ Ｐゴシック" pitchFamily="-111" charset="-128"/>
              </a:rPr>
              <a:t>– </a:t>
            </a:r>
            <a:r>
              <a:rPr lang="ru-RU" sz="1400" dirty="0">
                <a:ea typeface="ＭＳ Ｐゴシック" pitchFamily="-111" charset="-128"/>
              </a:rPr>
              <a:t>но не «</a:t>
            </a:r>
            <a:r>
              <a:rPr lang="ru-RU" sz="1400" dirty="0" err="1">
                <a:ea typeface="ＭＳ Ｐゴシック" pitchFamily="-111" charset="-128"/>
              </a:rPr>
              <a:t>трудоголизм</a:t>
            </a:r>
            <a:r>
              <a:rPr lang="ru-RU" sz="1400" dirty="0">
                <a:ea typeface="ＭＳ Ｐゴシック" pitchFamily="-111" charset="-128"/>
              </a:rPr>
              <a:t>»</a:t>
            </a:r>
            <a:endParaRPr lang="en-US" sz="1400" dirty="0">
              <a:ea typeface="ＭＳ Ｐゴシック" pitchFamily="-111" charset="-128"/>
            </a:endParaRPr>
          </a:p>
          <a:p>
            <a:pPr lvl="2">
              <a:buFont typeface="Arial" pitchFamily="34" charset="0"/>
              <a:buChar char="•"/>
            </a:pPr>
            <a:r>
              <a:rPr lang="ru-RU" sz="1200" dirty="0"/>
              <a:t>Понимание, что успех легко не дается</a:t>
            </a:r>
            <a:endParaRPr lang="en-US" sz="1200" dirty="0"/>
          </a:p>
          <a:p>
            <a:pPr lvl="1">
              <a:spcBef>
                <a:spcPts val="300"/>
              </a:spcBef>
            </a:pPr>
            <a:r>
              <a:rPr lang="ru-RU" sz="1400" dirty="0" smtClean="0"/>
              <a:t>Высокая дисциплина</a:t>
            </a:r>
            <a:endParaRPr lang="en-US" sz="1400" dirty="0" smtClean="0"/>
          </a:p>
          <a:p>
            <a:pPr lvl="2">
              <a:buFont typeface="Arial" pitchFamily="34" charset="0"/>
              <a:buChar char="•"/>
            </a:pPr>
            <a:r>
              <a:rPr lang="ru-RU" sz="1200" dirty="0"/>
              <a:t>Не выходить за рамки стратегии </a:t>
            </a:r>
            <a:r>
              <a:rPr lang="en-US" sz="1200" dirty="0"/>
              <a:t>(</a:t>
            </a:r>
            <a:r>
              <a:rPr lang="ru-RU" sz="1200" dirty="0"/>
              <a:t>без обсуждений</a:t>
            </a:r>
            <a:r>
              <a:rPr lang="en-US" sz="1200" dirty="0"/>
              <a:t>)</a:t>
            </a:r>
          </a:p>
          <a:p>
            <a:pPr lvl="2">
              <a:buFont typeface="Arial" pitchFamily="34" charset="0"/>
              <a:buChar char="•"/>
            </a:pPr>
            <a:r>
              <a:rPr lang="ru-RU" sz="1200" dirty="0" smtClean="0"/>
              <a:t>Подчиняться управленческим решениям (даже при несогласии с ними</a:t>
            </a:r>
            <a:r>
              <a:rPr lang="en-US" sz="1200" dirty="0" smtClean="0"/>
              <a:t>)</a:t>
            </a:r>
            <a:endParaRPr lang="ru-RU" sz="1200" dirty="0" smtClean="0"/>
          </a:p>
          <a:p>
            <a:pPr lvl="1">
              <a:spcBef>
                <a:spcPts val="300"/>
              </a:spcBef>
            </a:pPr>
            <a:r>
              <a:rPr lang="ru-RU" sz="1400" dirty="0" smtClean="0"/>
              <a:t>Сильный </a:t>
            </a:r>
            <a:r>
              <a:rPr lang="ru-RU" sz="1400" dirty="0"/>
              <a:t>фокус на качество во </a:t>
            </a:r>
            <a:r>
              <a:rPr lang="ru-RU" sz="1400" dirty="0" smtClean="0"/>
              <a:t>всем,  что я делаю</a:t>
            </a:r>
            <a:endParaRPr lang="en-US" sz="1400" dirty="0"/>
          </a:p>
          <a:p>
            <a:pPr lvl="1">
              <a:spcBef>
                <a:spcPts val="300"/>
              </a:spcBef>
            </a:pPr>
            <a:r>
              <a:rPr lang="ru-RU" sz="1400" dirty="0" smtClean="0"/>
              <a:t>Стремление к постоянному совершенствованию и готовность к изменению </a:t>
            </a:r>
            <a:r>
              <a:rPr lang="ru-RU" sz="1400" dirty="0" smtClean="0"/>
              <a:t>себя</a:t>
            </a:r>
            <a:endParaRPr lang="en-GB" sz="1600" dirty="0" smtClean="0">
              <a:ea typeface="ＭＳ Ｐゴシック" pitchFamily="-111" charset="-128"/>
            </a:endParaRPr>
          </a:p>
        </p:txBody>
      </p:sp>
      <p:pic>
        <p:nvPicPr>
          <p:cNvPr id="6" name="Picture 2" descr="http://www.stratagency.com/images/LegalStratagency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525344"/>
            <a:ext cx="1296141" cy="216024"/>
          </a:xfrm>
          <a:prstGeom prst="rect">
            <a:avLst/>
          </a:prstGeom>
          <a:noFill/>
        </p:spPr>
      </p:pic>
      <p:sp>
        <p:nvSpPr>
          <p:cNvPr id="5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1547664" y="6492875"/>
            <a:ext cx="2448272" cy="36512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сотрудничестве с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LegalStudies.RU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797152"/>
            <a:ext cx="18356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*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 использованием материалов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Huron Consulting Group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48680"/>
            <a:ext cx="18356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1. Тренды</a:t>
            </a:r>
          </a:p>
          <a:p>
            <a:pPr marL="342900" indent="-342900"/>
            <a:endParaRPr lang="ru-RU" dirty="0" smtClean="0"/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2. Место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3. Помехи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4. Что делать?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b="1" dirty="0" smtClean="0"/>
              <a:t>5. Рецепты</a:t>
            </a:r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CC61-DDB8-4AC2-A0FA-A023C148FE02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Legal Colo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4436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979712" y="836712"/>
            <a:ext cx="669674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cs typeface="Arial" pitchFamily="34" charset="0"/>
              </a:rPr>
              <a:t>План</a:t>
            </a:r>
          </a:p>
          <a:p>
            <a:endParaRPr lang="ru-RU" sz="2400" b="1" dirty="0" smtClean="0">
              <a:cs typeface="Arial" pitchFamily="34" charset="0"/>
            </a:endParaRPr>
          </a:p>
          <a:p>
            <a:endParaRPr lang="ru-RU" sz="2400" b="1" dirty="0" smtClean="0">
              <a:cs typeface="Arial" pitchFamily="34" charset="0"/>
            </a:endParaRPr>
          </a:p>
          <a:p>
            <a:pPr marL="342900" indent="-342900"/>
            <a:r>
              <a:rPr lang="ru-RU" sz="2000" dirty="0" smtClean="0"/>
              <a:t>1. Тренды</a:t>
            </a:r>
          </a:p>
          <a:p>
            <a:pPr marL="342900" indent="-342900"/>
            <a:endParaRPr lang="ru-RU" sz="2000" dirty="0" smtClean="0"/>
          </a:p>
          <a:p>
            <a:pPr marL="342900" indent="-342900"/>
            <a:r>
              <a:rPr lang="ru-RU" sz="2000" dirty="0" smtClean="0"/>
              <a:t>2. Место</a:t>
            </a:r>
          </a:p>
          <a:p>
            <a:pPr marL="342900" indent="-342900"/>
            <a:endParaRPr lang="ru-RU" sz="2000" dirty="0" smtClean="0"/>
          </a:p>
          <a:p>
            <a:pPr marL="342900" indent="-342900"/>
            <a:r>
              <a:rPr lang="ru-RU" sz="2000" dirty="0" smtClean="0"/>
              <a:t>3. Помехи</a:t>
            </a:r>
          </a:p>
          <a:p>
            <a:pPr marL="342900" indent="-342900"/>
            <a:endParaRPr lang="ru-RU" sz="2000" dirty="0" smtClean="0"/>
          </a:p>
          <a:p>
            <a:pPr marL="342900" indent="-342900"/>
            <a:r>
              <a:rPr lang="ru-RU" sz="2000" dirty="0" smtClean="0"/>
              <a:t>4. Что делать?</a:t>
            </a:r>
          </a:p>
          <a:p>
            <a:pPr marL="342900" indent="-342900"/>
            <a:endParaRPr lang="ru-RU" sz="2000" dirty="0" smtClean="0"/>
          </a:p>
          <a:p>
            <a:pPr marL="342900" indent="-342900"/>
            <a:r>
              <a:rPr lang="ru-RU" sz="2000" dirty="0" smtClean="0"/>
              <a:t>5. Рецепты</a:t>
            </a:r>
          </a:p>
          <a:p>
            <a:endParaRPr lang="en-US" sz="2400" b="1" dirty="0" smtClean="0"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http://www.stratagency.com/images/LegalStratagency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525344"/>
            <a:ext cx="1296141" cy="216024"/>
          </a:xfrm>
          <a:prstGeom prst="rect">
            <a:avLst/>
          </a:prstGeom>
          <a:noFill/>
        </p:spPr>
      </p:pic>
      <p:sp>
        <p:nvSpPr>
          <p:cNvPr id="5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1547664" y="6492875"/>
            <a:ext cx="2448272" cy="36512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сотрудничестве с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LegalStudies.RU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CC61-DDB8-4AC2-A0FA-A023C148FE02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Legal Colo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4436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979712" y="476672"/>
            <a:ext cx="7056784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ru-RU" sz="2400" b="1" dirty="0">
                <a:cs typeface="Arial" pitchFamily="34" charset="0"/>
              </a:rPr>
              <a:t>Внимание к некоторым внутренним ключевым вопросам поможет в долгосрочном </a:t>
            </a:r>
            <a:r>
              <a:rPr lang="ru-RU" sz="2400" b="1" dirty="0" smtClean="0">
                <a:cs typeface="Arial" pitchFamily="34" charset="0"/>
              </a:rPr>
              <a:t>успехе </a:t>
            </a:r>
            <a:r>
              <a:rPr lang="ru-RU" sz="1600" b="1" dirty="0" smtClean="0">
                <a:ea typeface="ＭＳ Ｐゴシック" pitchFamily="-111" charset="-128"/>
              </a:rPr>
              <a:t>Обеспечение </a:t>
            </a:r>
            <a:r>
              <a:rPr lang="ru-RU" sz="1600" b="1" dirty="0">
                <a:ea typeface="ＭＳ Ｐゴシック" pitchFamily="-111" charset="-128"/>
              </a:rPr>
              <a:t>консенсуса в отношении долгосрочного стратегического </a:t>
            </a:r>
            <a:r>
              <a:rPr lang="ru-RU" sz="1600" b="1" dirty="0" smtClean="0">
                <a:ea typeface="ＭＳ Ｐゴシック" pitchFamily="-111" charset="-128"/>
              </a:rPr>
              <a:t>позиционирования и планирования</a:t>
            </a:r>
            <a:endParaRPr lang="en-GB" sz="1600" b="1" dirty="0">
              <a:ea typeface="ＭＳ Ｐゴシック" pitchFamily="-111" charset="-128"/>
            </a:endParaRPr>
          </a:p>
          <a:p>
            <a:pPr lvl="1"/>
            <a:r>
              <a:rPr lang="ru-RU" sz="1400" dirty="0">
                <a:ea typeface="ＭＳ Ｐゴシック" pitchFamily="-111" charset="-128"/>
              </a:rPr>
              <a:t>А также стратегии по достижению этого – с возможностью </a:t>
            </a:r>
            <a:r>
              <a:rPr lang="ru-RU" sz="1400" dirty="0" smtClean="0">
                <a:ea typeface="ＭＳ Ｐゴシック" pitchFamily="-111" charset="-128"/>
              </a:rPr>
              <a:t>адаптации.</a:t>
            </a:r>
            <a:endParaRPr lang="en-GB" sz="1400" dirty="0">
              <a:ea typeface="ＭＳ Ｐゴシック" pitchFamily="-111" charset="-128"/>
            </a:endParaRPr>
          </a:p>
          <a:p>
            <a:pPr lvl="1"/>
            <a:r>
              <a:rPr lang="ru-RU" sz="1400" dirty="0">
                <a:ea typeface="ＭＳ Ｐゴシック" pitchFamily="-111" charset="-128"/>
              </a:rPr>
              <a:t>Преимущественно </a:t>
            </a:r>
            <a:r>
              <a:rPr lang="ru-RU" sz="1400" dirty="0" smtClean="0">
                <a:ea typeface="ＭＳ Ｐゴシック" pitchFamily="-111" charset="-128"/>
              </a:rPr>
              <a:t>- вопрос качества лидерства.</a:t>
            </a:r>
            <a:endParaRPr lang="en-GB" sz="1400" dirty="0">
              <a:ea typeface="ＭＳ Ｐゴシック" pitchFamily="-111" charset="-128"/>
            </a:endParaRPr>
          </a:p>
          <a:p>
            <a:pPr>
              <a:spcBef>
                <a:spcPts val="600"/>
              </a:spcBef>
            </a:pPr>
            <a:r>
              <a:rPr lang="ru-RU" sz="1600" b="1" dirty="0" smtClean="0">
                <a:ea typeface="ＭＳ Ｐゴシック" pitchFamily="-111" charset="-128"/>
              </a:rPr>
              <a:t>Эффективный </a:t>
            </a:r>
            <a:r>
              <a:rPr lang="ru-RU" sz="1600" b="1" dirty="0">
                <a:ea typeface="ＭＳ Ｐゴシック" pitchFamily="-111" charset="-128"/>
              </a:rPr>
              <a:t>процесс принятия решений в фирме</a:t>
            </a:r>
            <a:endParaRPr lang="en-GB" sz="1600" b="1" dirty="0">
              <a:ea typeface="ＭＳ Ｐゴシック" pitchFamily="-111" charset="-128"/>
            </a:endParaRPr>
          </a:p>
          <a:p>
            <a:pPr lvl="1"/>
            <a:r>
              <a:rPr lang="ru-RU" sz="1400" dirty="0">
                <a:ea typeface="ＭＳ Ｐゴシック" pitchFamily="-111" charset="-128"/>
              </a:rPr>
              <a:t>Менеджмент в состоянии управлять </a:t>
            </a:r>
            <a:r>
              <a:rPr lang="ru-RU" sz="1400" dirty="0" smtClean="0">
                <a:ea typeface="ＭＳ Ｐゴシック" pitchFamily="-111" charset="-128"/>
              </a:rPr>
              <a:t>исполнением.</a:t>
            </a:r>
            <a:endParaRPr lang="en-GB" sz="1400" dirty="0">
              <a:ea typeface="ＭＳ Ｐゴシック" pitchFamily="-111" charset="-128"/>
            </a:endParaRPr>
          </a:p>
          <a:p>
            <a:pPr lvl="1"/>
            <a:r>
              <a:rPr lang="ru-RU" sz="1400" dirty="0">
                <a:ea typeface="ＭＳ Ｐゴシック" pitchFamily="-111" charset="-128"/>
              </a:rPr>
              <a:t>Построение связанных процессов управления и принятия </a:t>
            </a:r>
            <a:r>
              <a:rPr lang="ru-RU" sz="1400" dirty="0" smtClean="0">
                <a:ea typeface="ＭＳ Ｐゴシック" pitchFamily="-111" charset="-128"/>
              </a:rPr>
              <a:t>решений.</a:t>
            </a:r>
            <a:endParaRPr lang="en-GB" sz="1400" dirty="0">
              <a:ea typeface="ＭＳ Ｐゴシック" pitchFamily="-111" charset="-128"/>
            </a:endParaRPr>
          </a:p>
          <a:p>
            <a:pPr>
              <a:spcBef>
                <a:spcPts val="600"/>
              </a:spcBef>
            </a:pPr>
            <a:r>
              <a:rPr lang="ru-RU" sz="1600" b="1" dirty="0" smtClean="0">
                <a:ea typeface="ＭＳ Ｐゴシック" pitchFamily="-111" charset="-128"/>
              </a:rPr>
              <a:t>Подлинный </a:t>
            </a:r>
            <a:r>
              <a:rPr lang="ru-RU" sz="1600" b="1" dirty="0">
                <a:ea typeface="ＭＳ Ｐゴシック" pitchFamily="-111" charset="-128"/>
              </a:rPr>
              <a:t>клиентский фокус</a:t>
            </a:r>
            <a:endParaRPr lang="en-GB" sz="1600" b="1" dirty="0">
              <a:ea typeface="ＭＳ Ｐゴシック" pitchFamily="-111" charset="-128"/>
            </a:endParaRPr>
          </a:p>
          <a:p>
            <a:pPr lvl="1"/>
            <a:r>
              <a:rPr lang="ru-RU" sz="1400" dirty="0">
                <a:ea typeface="ＭＳ Ｐゴシック" pitchFamily="-111" charset="-128"/>
              </a:rPr>
              <a:t>Эффективный процесс понимания того, как создать дополнительную ценность для </a:t>
            </a:r>
            <a:r>
              <a:rPr lang="ru-RU" sz="1400" dirty="0" smtClean="0">
                <a:ea typeface="ＭＳ Ｐゴシック" pitchFamily="-111" charset="-128"/>
              </a:rPr>
              <a:t>клиента; </a:t>
            </a:r>
            <a:r>
              <a:rPr lang="ru-RU" sz="1400" dirty="0" smtClean="0">
                <a:ea typeface="ＭＳ Ｐゴシック" pitchFamily="-111" charset="-128"/>
              </a:rPr>
              <a:t>способность системно  </a:t>
            </a:r>
            <a:r>
              <a:rPr lang="ru-RU" sz="1400" dirty="0" smtClean="0">
                <a:ea typeface="ＭＳ Ｐゴシック" pitchFamily="-111" charset="-128"/>
              </a:rPr>
              <a:t>управлять </a:t>
            </a:r>
            <a:r>
              <a:rPr lang="ru-RU" sz="1400" dirty="0" smtClean="0">
                <a:ea typeface="ＭＳ Ｐゴシック" pitchFamily="-111" charset="-128"/>
              </a:rPr>
              <a:t>отношениями </a:t>
            </a:r>
            <a:r>
              <a:rPr lang="ru-RU" sz="1400" dirty="0" smtClean="0">
                <a:ea typeface="ＭＳ Ｐゴシック" pitchFamily="-111" charset="-128"/>
              </a:rPr>
              <a:t>с клиентами.</a:t>
            </a:r>
            <a:endParaRPr lang="en-GB" sz="1400" dirty="0">
              <a:ea typeface="ＭＳ Ｐゴシック" pitchFamily="-111" charset="-128"/>
            </a:endParaRPr>
          </a:p>
          <a:p>
            <a:pPr>
              <a:spcBef>
                <a:spcPts val="600"/>
              </a:spcBef>
            </a:pPr>
            <a:r>
              <a:rPr lang="ru-RU" sz="1600" b="1" dirty="0" smtClean="0">
                <a:ea typeface="ＭＳ Ｐゴシック" pitchFamily="-111" charset="-128"/>
              </a:rPr>
              <a:t>Внимание </a:t>
            </a:r>
            <a:r>
              <a:rPr lang="ru-RU" sz="1600" b="1" dirty="0">
                <a:ea typeface="ＭＳ Ｐゴシック" pitchFamily="-111" charset="-128"/>
              </a:rPr>
              <a:t>к меняющимся </a:t>
            </a:r>
            <a:r>
              <a:rPr lang="ru-RU" sz="1600" b="1" dirty="0" err="1">
                <a:ea typeface="ＭＳ Ｐゴシック" pitchFamily="-111" charset="-128"/>
              </a:rPr>
              <a:t>бизнес-моделям</a:t>
            </a:r>
            <a:endParaRPr lang="en-GB" sz="1600" b="1" dirty="0">
              <a:ea typeface="ＭＳ Ｐゴシック" pitchFamily="-111" charset="-128"/>
            </a:endParaRPr>
          </a:p>
          <a:p>
            <a:pPr lvl="1"/>
            <a:r>
              <a:rPr lang="ru-RU" sz="1400" dirty="0" smtClean="0">
                <a:ea typeface="ＭＳ Ｐゴシック" pitchFamily="-111" charset="-128"/>
              </a:rPr>
              <a:t>Существенные изменения </a:t>
            </a:r>
            <a:r>
              <a:rPr lang="ru-RU" sz="1400" dirty="0">
                <a:ea typeface="ＭＳ Ｐゴシック" pitchFamily="-111" charset="-128"/>
              </a:rPr>
              <a:t>в генерации </a:t>
            </a:r>
            <a:r>
              <a:rPr lang="ru-RU" sz="1400" dirty="0" smtClean="0">
                <a:ea typeface="ＭＳ Ｐゴシック" pitchFamily="-111" charset="-128"/>
              </a:rPr>
              <a:t>прибыли</a:t>
            </a:r>
            <a:r>
              <a:rPr lang="ru-RU" sz="1400" dirty="0" smtClean="0">
                <a:ea typeface="ＭＳ Ｐゴシック" pitchFamily="-111" charset="-128"/>
              </a:rPr>
              <a:t>; на </a:t>
            </a:r>
            <a:r>
              <a:rPr lang="ru-RU" sz="1400" dirty="0" smtClean="0">
                <a:ea typeface="ＭＳ Ｐゴシック" pitchFamily="-111" charset="-128"/>
              </a:rPr>
              <a:t>основе постоянного анализа </a:t>
            </a:r>
          </a:p>
          <a:p>
            <a:pPr>
              <a:spcBef>
                <a:spcPts val="600"/>
              </a:spcBef>
            </a:pPr>
            <a:r>
              <a:rPr lang="ru-RU" sz="1600" b="1" dirty="0" smtClean="0">
                <a:ea typeface="ＭＳ Ｐゴシック" pitchFamily="-111" charset="-128"/>
              </a:rPr>
              <a:t>Особый </a:t>
            </a:r>
            <a:r>
              <a:rPr lang="ru-RU" sz="1600" b="1" dirty="0">
                <a:ea typeface="ＭＳ Ｐゴシック" pitchFamily="-111" charset="-128"/>
              </a:rPr>
              <a:t>фокус на качество исполнения – на всех уровнях</a:t>
            </a:r>
            <a:endParaRPr lang="en-GB" sz="1600" b="1" dirty="0">
              <a:ea typeface="ＭＳ Ｐゴシック" pitchFamily="-111" charset="-128"/>
            </a:endParaRPr>
          </a:p>
          <a:p>
            <a:pPr lvl="1"/>
            <a:r>
              <a:rPr lang="ru-RU" sz="1400" dirty="0">
                <a:ea typeface="ＭＳ Ｐゴシック" pitchFamily="-111" charset="-128"/>
              </a:rPr>
              <a:t>Этому посвящены и карьерный трек и управление </a:t>
            </a:r>
            <a:r>
              <a:rPr lang="ru-RU" sz="1400" dirty="0" smtClean="0">
                <a:ea typeface="ＭＳ Ｐゴシック" pitchFamily="-111" charset="-128"/>
              </a:rPr>
              <a:t>исполнением.</a:t>
            </a:r>
            <a:endParaRPr lang="en-GB" sz="1400" dirty="0">
              <a:ea typeface="ＭＳ Ｐゴシック" pitchFamily="-111" charset="-128"/>
            </a:endParaRPr>
          </a:p>
          <a:p>
            <a:pPr lvl="1"/>
            <a:r>
              <a:rPr lang="ru-RU" sz="1400" dirty="0" smtClean="0">
                <a:ea typeface="ＭＳ Ｐゴシック" pitchFamily="-111" charset="-128"/>
              </a:rPr>
              <a:t>Высочайшее внимание к людям -  не на словах, а на деле.</a:t>
            </a:r>
            <a:endParaRPr lang="en-GB" sz="1400" dirty="0">
              <a:ea typeface="ＭＳ Ｐゴシック" pitchFamily="-111" charset="-128"/>
            </a:endParaRPr>
          </a:p>
          <a:p>
            <a:pPr>
              <a:spcBef>
                <a:spcPts val="600"/>
              </a:spcBef>
            </a:pPr>
            <a:r>
              <a:rPr lang="ru-RU" sz="1600" b="1" dirty="0" smtClean="0">
                <a:ea typeface="ＭＳ Ｐゴシック" pitchFamily="-111" charset="-128"/>
              </a:rPr>
              <a:t>Организация</a:t>
            </a:r>
            <a:r>
              <a:rPr lang="ru-RU" sz="1600" b="1" dirty="0">
                <a:ea typeface="ＭＳ Ｐゴシック" pitchFamily="-111" charset="-128"/>
              </a:rPr>
              <a:t>, поддерживающая </a:t>
            </a:r>
            <a:r>
              <a:rPr lang="en-GB" sz="1600" b="1" dirty="0">
                <a:ea typeface="ＭＳ Ｐゴシック" pitchFamily="-111" charset="-128"/>
              </a:rPr>
              <a:t>fee earners</a:t>
            </a:r>
            <a:r>
              <a:rPr lang="ru-RU" sz="1600" b="1" dirty="0">
                <a:ea typeface="ＭＳ Ｐゴシック" pitchFamily="-111" charset="-128"/>
              </a:rPr>
              <a:t> всеми способами</a:t>
            </a:r>
            <a:endParaRPr lang="en-GB" sz="1600" b="1" dirty="0">
              <a:ea typeface="ＭＳ Ｐゴシック" pitchFamily="-111" charset="-128"/>
            </a:endParaRPr>
          </a:p>
          <a:p>
            <a:pPr lvl="1"/>
            <a:r>
              <a:rPr lang="ru-RU" sz="1400" dirty="0">
                <a:ea typeface="ＭＳ Ｐゴシック" pitchFamily="-111" charset="-128"/>
              </a:rPr>
              <a:t>Инвестиции в системы, процессы </a:t>
            </a:r>
            <a:r>
              <a:rPr lang="ru-RU" sz="1400" dirty="0" smtClean="0">
                <a:ea typeface="ＭＳ Ｐゴシック" pitchFamily="-111" charset="-128"/>
              </a:rPr>
              <a:t>, инструменты, технологии и методики.</a:t>
            </a:r>
            <a:endParaRPr lang="en-GB" sz="1400" dirty="0">
              <a:ea typeface="ＭＳ Ｐゴシック" pitchFamily="-111" charset="-128"/>
            </a:endParaRPr>
          </a:p>
          <a:p>
            <a:pPr lvl="1"/>
            <a:r>
              <a:rPr lang="ru-RU" sz="1400" dirty="0">
                <a:ea typeface="ＭＳ Ｐゴシック" pitchFamily="-111" charset="-128"/>
              </a:rPr>
              <a:t>Инвестиции в людей, которые это </a:t>
            </a:r>
            <a:r>
              <a:rPr lang="ru-RU" sz="1400" dirty="0" smtClean="0">
                <a:ea typeface="ＭＳ Ｐゴシック" pitchFamily="-111" charset="-128"/>
              </a:rPr>
              <a:t>обслуживают.</a:t>
            </a:r>
            <a:endParaRPr lang="en-GB" sz="1400" dirty="0">
              <a:ea typeface="ＭＳ Ｐゴシック" pitchFamily="-111" charset="-128"/>
            </a:endParaRPr>
          </a:p>
          <a:p>
            <a:pPr>
              <a:spcBef>
                <a:spcPts val="600"/>
              </a:spcBef>
            </a:pPr>
            <a:r>
              <a:rPr lang="ru-RU" sz="1600" b="1" dirty="0" smtClean="0">
                <a:ea typeface="ＭＳ Ｐゴシック" pitchFamily="-111" charset="-128"/>
              </a:rPr>
              <a:t>Создание </a:t>
            </a:r>
            <a:r>
              <a:rPr lang="ru-RU" sz="1600" b="1" dirty="0">
                <a:ea typeface="ＭＳ Ｐゴシック" pitchFamily="-111" charset="-128"/>
              </a:rPr>
              <a:t>культуры, поддерживающую сплоченность, </a:t>
            </a:r>
            <a:r>
              <a:rPr lang="ru-RU" sz="1600" b="1" dirty="0" smtClean="0">
                <a:ea typeface="ＭＳ Ｐゴシック" pitchFamily="-111" charset="-128"/>
              </a:rPr>
              <a:t>коммерцию </a:t>
            </a:r>
            <a:r>
              <a:rPr lang="ru-RU" sz="1600" b="1" dirty="0">
                <a:ea typeface="ＭＳ Ｐゴシック" pitchFamily="-111" charset="-128"/>
              </a:rPr>
              <a:t>и исполнение </a:t>
            </a:r>
            <a:endParaRPr lang="en-GB" sz="1600" b="1" dirty="0">
              <a:ea typeface="ＭＳ Ｐゴシック" pitchFamily="-111" charset="-128"/>
            </a:endParaRPr>
          </a:p>
          <a:p>
            <a:pPr lvl="1"/>
            <a:r>
              <a:rPr lang="ru-RU" sz="1400" dirty="0" smtClean="0">
                <a:ea typeface="ＭＳ Ｐゴシック" pitchFamily="-111" charset="-128"/>
              </a:rPr>
              <a:t>Внедрение стандартов </a:t>
            </a:r>
            <a:r>
              <a:rPr lang="ru-RU" sz="1400" dirty="0">
                <a:ea typeface="ＭＳ Ｐゴシック" pitchFamily="-111" charset="-128"/>
              </a:rPr>
              <a:t>поведения, которые определяют внутреннюю </a:t>
            </a:r>
            <a:r>
              <a:rPr lang="ru-RU" sz="1400" dirty="0" smtClean="0">
                <a:ea typeface="ＭＳ Ｐゴシック" pitchFamily="-111" charset="-128"/>
              </a:rPr>
              <a:t>атмосферу.</a:t>
            </a:r>
            <a:endParaRPr lang="en-GB" sz="1400" dirty="0">
              <a:ea typeface="ＭＳ Ｐゴシック" pitchFamily="-111" charset="-128"/>
            </a:endParaRPr>
          </a:p>
          <a:p>
            <a:pPr lvl="1"/>
            <a:endParaRPr lang="en-US" sz="1600" dirty="0">
              <a:ea typeface="ＭＳ Ｐゴシック" pitchFamily="-111" charset="-128"/>
            </a:endParaRPr>
          </a:p>
          <a:p>
            <a:r>
              <a:rPr lang="en-GB" sz="1600" b="1" dirty="0" smtClean="0">
                <a:ea typeface="ＭＳ Ｐゴシック" pitchFamily="-111" charset="-128"/>
              </a:rPr>
              <a:t> </a:t>
            </a:r>
            <a:endParaRPr lang="en-GB" sz="1600" dirty="0" smtClean="0">
              <a:ea typeface="ＭＳ Ｐゴシック" pitchFamily="-111" charset="-128"/>
            </a:endParaRPr>
          </a:p>
        </p:txBody>
      </p:sp>
      <p:pic>
        <p:nvPicPr>
          <p:cNvPr id="6" name="Picture 2" descr="http://www.stratagency.com/images/LegalStratagency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525344"/>
            <a:ext cx="1296141" cy="216024"/>
          </a:xfrm>
          <a:prstGeom prst="rect">
            <a:avLst/>
          </a:prstGeom>
          <a:noFill/>
        </p:spPr>
      </p:pic>
      <p:sp>
        <p:nvSpPr>
          <p:cNvPr id="5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1547664" y="6492875"/>
            <a:ext cx="2448272" cy="36512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сотрудничестве с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LegalStudies.RU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48680"/>
            <a:ext cx="18356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1. Тренды</a:t>
            </a:r>
          </a:p>
          <a:p>
            <a:pPr marL="342900" indent="-342900"/>
            <a:endParaRPr lang="ru-RU" dirty="0" smtClean="0"/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2. Место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3. Помехи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4. Что делать?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b="1" dirty="0" smtClean="0"/>
              <a:t>5. Рецепты</a:t>
            </a:r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CC61-DDB8-4AC2-A0FA-A023C148FE02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stratagency.com/images/LegalStratagency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692696"/>
            <a:ext cx="3888422" cy="648072"/>
          </a:xfrm>
          <a:prstGeom prst="rect">
            <a:avLst/>
          </a:prstGeom>
          <a:noFill/>
        </p:spPr>
      </p:pic>
      <p:pic>
        <p:nvPicPr>
          <p:cNvPr id="11268" name="Picture 4" descr="Legal Colo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988840"/>
            <a:ext cx="8100392" cy="244369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71600" y="3789040"/>
          <a:ext cx="7776864" cy="1950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03930"/>
                <a:gridCol w="377293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Legal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Stratagency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Friedrichstraße</a:t>
                      </a:r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191</a:t>
                      </a:r>
                      <a:endParaRPr lang="ru-RU" sz="1800" kern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10117 Berlin, Germany</a:t>
                      </a:r>
                      <a:endParaRPr lang="ru-RU" sz="1800" kern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e-mail:  </a:t>
                      </a:r>
                      <a:r>
                        <a:rPr lang="en-US" sz="1800" u="sng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legal@stratagency.com</a:t>
                      </a:r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800" kern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web:  </a:t>
                      </a:r>
                      <a:r>
                        <a:rPr lang="en-US" sz="1800" u="sng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www.stratagency.com</a:t>
                      </a:r>
                      <a:endParaRPr lang="ru-RU" sz="1800" kern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</a:t>
                      </a:r>
                      <a:r>
                        <a:rPr lang="en-US" sz="1400" baseline="0" dirty="0" smtClean="0"/>
                        <a:t> cooperation with</a:t>
                      </a:r>
                    </a:p>
                    <a:p>
                      <a:r>
                        <a:rPr lang="en-US" sz="1600" b="1" i="1" baseline="0" dirty="0" smtClean="0"/>
                        <a:t>LegalStudies.RU</a:t>
                      </a:r>
                    </a:p>
                    <a:p>
                      <a:r>
                        <a:rPr lang="en-US" sz="1400" b="0" i="0" baseline="0" dirty="0" smtClean="0"/>
                        <a:t>Nizhnaja,14|1, 2</a:t>
                      </a:r>
                      <a:r>
                        <a:rPr lang="en-US" sz="1400" b="0" i="0" baseline="30000" dirty="0" smtClean="0"/>
                        <a:t>nd</a:t>
                      </a:r>
                      <a:r>
                        <a:rPr lang="en-US" sz="1400" b="0" i="0" baseline="0" dirty="0" smtClean="0"/>
                        <a:t> floor</a:t>
                      </a:r>
                    </a:p>
                    <a:p>
                      <a:r>
                        <a:rPr lang="en-US" sz="1400" b="0" i="0" baseline="0" dirty="0" smtClean="0"/>
                        <a:t>Moscow, Russia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e-mail:  </a:t>
                      </a:r>
                      <a:r>
                        <a:rPr lang="en-US" sz="1400" u="sng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legalstudies@legalstudies.ru</a:t>
                      </a:r>
                      <a:r>
                        <a:rPr lang="en-US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400" kern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web:  </a:t>
                      </a:r>
                      <a:r>
                        <a:rPr lang="en-US" sz="1400" u="sng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www.legalstudies.ru</a:t>
                      </a:r>
                      <a:endParaRPr lang="ru-RU" sz="1400" kern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b="1" i="1" baseline="0" dirty="0" smtClean="0"/>
                    </a:p>
                    <a:p>
                      <a:endParaRPr lang="ru-RU" b="1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CC61-DDB8-4AC2-A0FA-A023C148FE02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 сотрудничестве с </a:t>
            </a:r>
            <a:r>
              <a:rPr lang="en-US" smtClean="0"/>
              <a:t>LegalStudies.RU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Legal Colo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4436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979712" y="476672"/>
            <a:ext cx="7056784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cs typeface="Arial" pitchFamily="34" charset="0"/>
              </a:rPr>
              <a:t>Глобализация </a:t>
            </a:r>
            <a:r>
              <a:rPr lang="ru-RU" sz="2400" b="1" dirty="0">
                <a:cs typeface="Arial" pitchFamily="34" charset="0"/>
              </a:rPr>
              <a:t>рынка юридических услуг следует за глобализацией бизнеса</a:t>
            </a:r>
            <a:r>
              <a:rPr lang="en-US" sz="2400" b="1" dirty="0">
                <a:cs typeface="Arial" pitchFamily="34" charset="0"/>
              </a:rPr>
              <a:t> </a:t>
            </a:r>
            <a:r>
              <a:rPr lang="en-US" sz="2400" dirty="0" smtClean="0">
                <a:cs typeface="Arial" pitchFamily="34" charset="0"/>
              </a:rPr>
              <a:t>*</a:t>
            </a:r>
            <a:endParaRPr lang="ru-RU" sz="2400" dirty="0" smtClean="0">
              <a:cs typeface="Arial" pitchFamily="34" charset="0"/>
            </a:endParaRPr>
          </a:p>
          <a:p>
            <a:endParaRPr lang="en-US" sz="24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ea typeface="ＭＳ Ｐゴシック" pitchFamily="-111" charset="-128"/>
              </a:rPr>
              <a:t> Рынок крупных и даже средних по величине компаний / институтов становится международным </a:t>
            </a:r>
            <a:endParaRPr lang="en-GB" b="1" dirty="0" smtClean="0">
              <a:ea typeface="ＭＳ Ｐゴシック" pitchFamily="-111" charset="-128"/>
            </a:endParaRPr>
          </a:p>
          <a:p>
            <a:pPr lvl="1"/>
            <a:r>
              <a:rPr lang="ru-RU" sz="1400" dirty="0" smtClean="0">
                <a:ea typeface="ＭＳ Ｐゴシック" pitchFamily="-111" charset="-128"/>
              </a:rPr>
              <a:t>Сделки </a:t>
            </a:r>
            <a:r>
              <a:rPr lang="en-GB" sz="1400" dirty="0" smtClean="0">
                <a:ea typeface="ＭＳ Ｐゴシック" pitchFamily="-111" charset="-128"/>
              </a:rPr>
              <a:t>M&amp;A </a:t>
            </a:r>
            <a:r>
              <a:rPr lang="ru-RU" sz="1400" dirty="0" smtClean="0">
                <a:ea typeface="ＭＳ Ｐゴシック" pitchFamily="-111" charset="-128"/>
              </a:rPr>
              <a:t>и рынок капитала приобретают сейчас международное содержание</a:t>
            </a:r>
            <a:r>
              <a:rPr lang="en-GB" sz="1400" dirty="0" smtClean="0">
                <a:ea typeface="ＭＳ Ｐゴシック" pitchFamily="-111" charset="-128"/>
              </a:rPr>
              <a:t> .</a:t>
            </a:r>
          </a:p>
          <a:p>
            <a:pPr lvl="1"/>
            <a:r>
              <a:rPr lang="ru-RU" sz="1400" dirty="0" smtClean="0">
                <a:ea typeface="ＭＳ Ｐゴシック" pitchFamily="-111" charset="-128"/>
              </a:rPr>
              <a:t>На международном уровне используется право Великобритании и США</a:t>
            </a:r>
            <a:r>
              <a:rPr lang="en-GB" sz="1400" dirty="0" smtClean="0">
                <a:ea typeface="ＭＳ Ｐゴシック" pitchFamily="-111" charset="-128"/>
              </a:rPr>
              <a:t> .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ru-RU" b="1" dirty="0" smtClean="0">
                <a:ea typeface="ＭＳ Ｐゴシック" pitchFamily="-111" charset="-128"/>
              </a:rPr>
              <a:t> Трансграничная работа имеет как региональный</a:t>
            </a:r>
            <a:r>
              <a:rPr lang="en-US" b="1" dirty="0" smtClean="0">
                <a:ea typeface="ＭＳ Ｐゴシック" pitchFamily="-111" charset="-128"/>
              </a:rPr>
              <a:t>,</a:t>
            </a:r>
            <a:r>
              <a:rPr lang="ru-RU" b="1" dirty="0" smtClean="0">
                <a:ea typeface="ＭＳ Ｐゴシック" pitchFamily="-111" charset="-128"/>
              </a:rPr>
              <a:t> так и межрегиональный контекст</a:t>
            </a:r>
            <a:endParaRPr lang="en-GB" b="1" dirty="0" smtClean="0">
              <a:ea typeface="ＭＳ Ｐゴシック" pitchFamily="-111" charset="-128"/>
            </a:endParaRPr>
          </a:p>
          <a:p>
            <a:pPr lvl="1"/>
            <a:r>
              <a:rPr lang="ru-RU" sz="1400" dirty="0" smtClean="0">
                <a:ea typeface="ＭＳ Ｐゴシック" pitchFamily="-111" charset="-128"/>
              </a:rPr>
              <a:t>Это демонстрируют Европа, Азия и Латинская </a:t>
            </a:r>
            <a:r>
              <a:rPr lang="ru-RU" sz="1400" dirty="0" smtClean="0">
                <a:ea typeface="ＭＳ Ｐゴシック" pitchFamily="-111" charset="-128"/>
              </a:rPr>
              <a:t>Америка</a:t>
            </a:r>
            <a:r>
              <a:rPr lang="en-US" sz="1400" dirty="0" smtClean="0">
                <a:ea typeface="ＭＳ Ｐゴシック" pitchFamily="-111" charset="-128"/>
              </a:rPr>
              <a:t>.</a:t>
            </a:r>
            <a:endParaRPr lang="en-GB" sz="1400" dirty="0" smtClean="0">
              <a:ea typeface="ＭＳ Ｐゴシック" pitchFamily="-111" charset="-128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b="1" dirty="0" smtClean="0">
                <a:ea typeface="ＭＳ Ｐゴシック" pitchFamily="-111" charset="-128"/>
              </a:rPr>
              <a:t> Важной </a:t>
            </a:r>
            <a:r>
              <a:rPr lang="ru-RU" b="1" dirty="0" smtClean="0">
                <a:ea typeface="ＭＳ Ｐゴシック" pitchFamily="-111" charset="-128"/>
              </a:rPr>
              <a:t>стратегической</a:t>
            </a:r>
            <a:r>
              <a:rPr lang="ru-RU" b="1" dirty="0" smtClean="0">
                <a:ea typeface="ＭＳ Ｐゴシック" pitchFamily="-111" charset="-128"/>
              </a:rPr>
              <a:t> задачей становится сохранение роли ведущего консультанта для ключевых клиентов </a:t>
            </a:r>
            <a:endParaRPr lang="en-GB" b="1" dirty="0" smtClean="0">
              <a:ea typeface="ＭＳ Ｐゴシック" pitchFamily="-111" charset="-128"/>
            </a:endParaRPr>
          </a:p>
          <a:p>
            <a:pPr lvl="1"/>
            <a:r>
              <a:rPr lang="ru-RU" sz="1400" dirty="0" smtClean="0">
                <a:ea typeface="ＭＳ Ｐゴシック" pitchFamily="-111" charset="-128"/>
              </a:rPr>
              <a:t>Критическое значение приобретает работа с клиентом на всех территориях</a:t>
            </a:r>
            <a:r>
              <a:rPr lang="en-GB" sz="1400" dirty="0" smtClean="0">
                <a:ea typeface="ＭＳ Ｐゴシック" pitchFamily="-111" charset="-128"/>
              </a:rPr>
              <a:t> –  </a:t>
            </a:r>
            <a:r>
              <a:rPr lang="ru-RU" sz="1400" dirty="0" smtClean="0">
                <a:ea typeface="ＭＳ Ｐゴシック" pitchFamily="-111" charset="-128"/>
              </a:rPr>
              <a:t>трансграничный элемент является вторичным</a:t>
            </a:r>
            <a:r>
              <a:rPr lang="en-US" sz="1400" dirty="0" smtClean="0">
                <a:ea typeface="ＭＳ Ｐゴシック" pitchFamily="-111" charset="-128"/>
              </a:rPr>
              <a:t>.</a:t>
            </a:r>
            <a:endParaRPr lang="en-GB" sz="1400" dirty="0" smtClean="0">
              <a:ea typeface="ＭＳ Ｐゴシック" pitchFamily="-111" charset="-128"/>
            </a:endParaRPr>
          </a:p>
          <a:p>
            <a:pPr lvl="1"/>
            <a:r>
              <a:rPr lang="ru-RU" sz="1400" dirty="0" smtClean="0">
                <a:ea typeface="ＭＳ Ｐゴシック" pitchFamily="-111" charset="-128"/>
              </a:rPr>
              <a:t>Обе тактики: защитная и агрессивная </a:t>
            </a:r>
            <a:r>
              <a:rPr lang="en-US" sz="1400" dirty="0" smtClean="0">
                <a:ea typeface="ＭＳ Ｐゴシック" pitchFamily="-111" charset="-128"/>
              </a:rPr>
              <a:t>.</a:t>
            </a:r>
            <a:endParaRPr lang="ru-RU" sz="1400" dirty="0" smtClean="0">
              <a:ea typeface="ＭＳ Ｐゴシック" pitchFamily="-111" charset="-128"/>
            </a:endParaRPr>
          </a:p>
          <a:p>
            <a:pPr lvl="1"/>
            <a:r>
              <a:rPr lang="ru-RU" sz="1400" dirty="0" smtClean="0">
                <a:ea typeface="ＭＳ Ｐゴシック" pitchFamily="-111" charset="-128"/>
              </a:rPr>
              <a:t>Международные юридические фирмы</a:t>
            </a:r>
            <a:r>
              <a:rPr lang="en-US" sz="1400" dirty="0" smtClean="0">
                <a:ea typeface="ＭＳ Ｐゴシック" pitchFamily="-111" charset="-128"/>
              </a:rPr>
              <a:t> </a:t>
            </a:r>
            <a:r>
              <a:rPr lang="ru-RU" sz="1400" dirty="0" err="1" smtClean="0">
                <a:ea typeface="ＭＳ Ｐゴシック" pitchFamily="-111" charset="-128"/>
              </a:rPr>
              <a:t>бизнес-права</a:t>
            </a:r>
            <a:r>
              <a:rPr lang="ru-RU" sz="1400" dirty="0" smtClean="0">
                <a:ea typeface="ＭＳ Ｐゴシック" pitchFamily="-111" charset="-128"/>
              </a:rPr>
              <a:t> (</a:t>
            </a:r>
            <a:r>
              <a:rPr lang="en-US" sz="1400" dirty="0" smtClean="0">
                <a:ea typeface="ＭＳ Ｐゴシック" pitchFamily="-111" charset="-128"/>
              </a:rPr>
              <a:t>International  Business Law - IBL Firms) </a:t>
            </a:r>
            <a:r>
              <a:rPr lang="en-GB" sz="1400" dirty="0" smtClean="0">
                <a:ea typeface="ＭＳ Ｐゴシック" pitchFamily="-111" charset="-128"/>
              </a:rPr>
              <a:t> </a:t>
            </a:r>
            <a:r>
              <a:rPr lang="ru-RU" sz="1400" dirty="0" smtClean="0">
                <a:ea typeface="ＭＳ Ｐゴシック" pitchFamily="-111" charset="-128"/>
              </a:rPr>
              <a:t>используют свой международный охват, чтобы пронизывать эти рынки.</a:t>
            </a:r>
            <a:endParaRPr lang="en-GB" sz="1400" dirty="0" smtClean="0">
              <a:ea typeface="ＭＳ Ｐゴシック" pitchFamily="-111" charset="-128"/>
            </a:endParaRP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ru-RU" b="1" dirty="0" smtClean="0">
                <a:ea typeface="ＭＳ Ｐゴシック" pitchFamily="-111" charset="-128"/>
              </a:rPr>
              <a:t> Число поставщиков услуг высокой ценности будет сокращаться, а лидеры будут крупными и… крупнее</a:t>
            </a:r>
            <a:endParaRPr lang="en-GB" b="1" dirty="0" smtClean="0">
              <a:ea typeface="ＭＳ Ｐゴシック" pitchFamily="-111" charset="-128"/>
            </a:endParaRPr>
          </a:p>
          <a:p>
            <a:pPr lvl="1"/>
            <a:r>
              <a:rPr lang="ru-RU" sz="1400" dirty="0" smtClean="0">
                <a:ea typeface="ＭＳ Ｐゴシック" pitchFamily="-111" charset="-128"/>
              </a:rPr>
              <a:t>Консолидация в этом сегменте будет продолжаться.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http://www.stratagency.com/images/LegalStratagency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525344"/>
            <a:ext cx="1296141" cy="216024"/>
          </a:xfrm>
          <a:prstGeom prst="rect">
            <a:avLst/>
          </a:prstGeom>
          <a:noFill/>
        </p:spPr>
      </p:pic>
      <p:sp>
        <p:nvSpPr>
          <p:cNvPr id="5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1547664" y="6492875"/>
            <a:ext cx="2448272" cy="36512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сотрудничестве с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LegalStudies.RU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797152"/>
            <a:ext cx="18356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*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 использованием материалов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Huron Consulting Group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548680"/>
            <a:ext cx="18356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b="1" dirty="0" smtClean="0"/>
              <a:t>1. </a:t>
            </a:r>
            <a:r>
              <a:rPr lang="ru-RU" b="1" dirty="0" smtClean="0"/>
              <a:t>Тренды</a:t>
            </a:r>
            <a:endParaRPr lang="ru-RU" b="1" dirty="0" smtClean="0"/>
          </a:p>
          <a:p>
            <a:pPr marL="342900" indent="-342900"/>
            <a:endParaRPr lang="ru-RU" dirty="0" smtClean="0"/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2. 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Место</a:t>
            </a:r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3. 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Помехи</a:t>
            </a:r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4. 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Что делать?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5. Рецепты</a:t>
            </a:r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CC61-DDB8-4AC2-A0FA-A023C148FE02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Legal Colo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4436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979712" y="476672"/>
            <a:ext cx="7056784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cs typeface="Arial" pitchFamily="34" charset="0"/>
              </a:rPr>
              <a:t>Рынок </a:t>
            </a:r>
            <a:r>
              <a:rPr lang="ru-RU" sz="2400" b="1" dirty="0">
                <a:cs typeface="Arial" pitchFamily="34" charset="0"/>
              </a:rPr>
              <a:t>юридических услуг высокой ценности разделяется на два глобальных сегмента</a:t>
            </a:r>
            <a:r>
              <a:rPr lang="en-US" sz="2400" b="1" dirty="0">
                <a:cs typeface="Arial" pitchFamily="34" charset="0"/>
              </a:rPr>
              <a:t> </a:t>
            </a:r>
            <a:r>
              <a:rPr lang="en-US" sz="2400" dirty="0" smtClean="0">
                <a:cs typeface="Arial" pitchFamily="34" charset="0"/>
              </a:rPr>
              <a:t>*</a:t>
            </a:r>
            <a:endParaRPr lang="ru-RU" sz="2400" dirty="0" smtClean="0"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ru-RU" sz="1600" b="1" dirty="0" smtClean="0"/>
              <a:t>Последнее </a:t>
            </a:r>
            <a:r>
              <a:rPr lang="ru-RU" sz="1600" b="1" dirty="0" smtClean="0"/>
              <a:t>десятилетие ознаменовано значительной экспансией юридических фирм за пределами своих «домашних» юрисдикций</a:t>
            </a:r>
            <a:endParaRPr lang="en-US" sz="1600" b="1" dirty="0" smtClean="0"/>
          </a:p>
          <a:p>
            <a:pPr lvl="1"/>
            <a:r>
              <a:rPr lang="ru-RU" sz="1400" dirty="0" smtClean="0"/>
              <a:t>Отчасти  - чтобы обеспечить трансграничную работу для международных клиентов. </a:t>
            </a:r>
          </a:p>
          <a:p>
            <a:pPr lvl="1"/>
            <a:r>
              <a:rPr lang="ru-RU" sz="1400" dirty="0" smtClean="0"/>
              <a:t>Отчасти  - чтобы обеспечить исполнение работы для ключевых клиентов в тех юрисдикциях, в которых они </a:t>
            </a:r>
            <a:r>
              <a:rPr lang="ru-RU" sz="1400" dirty="0" smtClean="0"/>
              <a:t>работают</a:t>
            </a:r>
            <a:r>
              <a:rPr lang="en-US" sz="1400" dirty="0" smtClean="0"/>
              <a:t>.</a:t>
            </a:r>
            <a:endParaRPr lang="en-US" sz="1400" dirty="0" smtClean="0"/>
          </a:p>
          <a:p>
            <a:pPr>
              <a:spcBef>
                <a:spcPts val="600"/>
              </a:spcBef>
            </a:pPr>
            <a:r>
              <a:rPr lang="ru-RU" sz="1600" b="1" dirty="0" smtClean="0"/>
              <a:t>Фирмы Глобальной Элиты (</a:t>
            </a:r>
            <a:r>
              <a:rPr lang="en-US" sz="1600" b="1" dirty="0" smtClean="0"/>
              <a:t>The Global Elite</a:t>
            </a:r>
            <a:r>
              <a:rPr lang="ru-RU" sz="1600" b="1" dirty="0" smtClean="0"/>
              <a:t>) фокусируются на крупнейших сделках и работе на рынке капитала для глобальных </a:t>
            </a:r>
            <a:r>
              <a:rPr lang="en-US" sz="1600" b="1" dirty="0" smtClean="0"/>
              <a:t>250 </a:t>
            </a:r>
            <a:r>
              <a:rPr lang="ru-RU" sz="1600" b="1" dirty="0" smtClean="0"/>
              <a:t>компаний и институтов</a:t>
            </a:r>
            <a:endParaRPr lang="en-US" sz="1600" b="1" dirty="0" smtClean="0"/>
          </a:p>
          <a:p>
            <a:pPr lvl="1"/>
            <a:r>
              <a:rPr lang="ru-RU" sz="1400" dirty="0" smtClean="0"/>
              <a:t>Расположение в мировых финансовых центрах и на растущих рынках.</a:t>
            </a:r>
            <a:endParaRPr lang="en-US" sz="1400" dirty="0" smtClean="0"/>
          </a:p>
          <a:p>
            <a:pPr lvl="1"/>
            <a:r>
              <a:rPr lang="ru-RU" sz="1400" dirty="0" smtClean="0"/>
              <a:t>Способность конкурировать по принципу «забежал / выбежал» во многих странах.</a:t>
            </a:r>
            <a:endParaRPr lang="en-US" sz="1400" dirty="0" smtClean="0"/>
          </a:p>
          <a:p>
            <a:pPr>
              <a:spcBef>
                <a:spcPts val="600"/>
              </a:spcBef>
            </a:pPr>
            <a:r>
              <a:rPr lang="ru-RU" sz="1600" b="1" dirty="0" smtClean="0"/>
              <a:t>Международные фирмы </a:t>
            </a:r>
            <a:r>
              <a:rPr lang="ru-RU" sz="1600" b="1" dirty="0" err="1" smtClean="0"/>
              <a:t>бизнес-права</a:t>
            </a:r>
            <a:r>
              <a:rPr lang="ru-RU" sz="1600" b="1" dirty="0" smtClean="0"/>
              <a:t> (</a:t>
            </a:r>
            <a:r>
              <a:rPr lang="en-US" sz="1600" b="1" dirty="0" smtClean="0"/>
              <a:t>IBL) </a:t>
            </a:r>
            <a:r>
              <a:rPr lang="ru-RU" sz="1600" b="1" dirty="0" smtClean="0"/>
              <a:t>фокусируются на 500 глобальных клиентах (</a:t>
            </a:r>
            <a:r>
              <a:rPr lang="en-US" sz="1600" b="1" dirty="0" smtClean="0"/>
              <a:t>Global 500</a:t>
            </a:r>
            <a:r>
              <a:rPr lang="ru-RU" sz="1600" b="1" dirty="0" smtClean="0"/>
              <a:t>) и аналогичных компаниях</a:t>
            </a:r>
            <a:endParaRPr lang="en-US" sz="1600" b="1" dirty="0" smtClean="0"/>
          </a:p>
          <a:p>
            <a:pPr lvl="1"/>
            <a:r>
              <a:rPr lang="ru-RU" sz="1400" dirty="0" smtClean="0"/>
              <a:t>Среднерыночные сделки + Судебные споры, недвижимость и высоко ценностное коммерческое право.</a:t>
            </a:r>
            <a:endParaRPr lang="en-US" sz="1400" dirty="0" smtClean="0"/>
          </a:p>
          <a:p>
            <a:pPr lvl="1"/>
            <a:r>
              <a:rPr lang="ru-RU" sz="1400" dirty="0" smtClean="0"/>
              <a:t>Продажи на основе отношений и локальных </a:t>
            </a:r>
            <a:r>
              <a:rPr lang="ru-RU" sz="1400" dirty="0" smtClean="0"/>
              <a:t>возможностей</a:t>
            </a:r>
            <a:r>
              <a:rPr lang="ru-RU" sz="1400" dirty="0" smtClean="0"/>
              <a:t>.</a:t>
            </a:r>
            <a:endParaRPr lang="en-US" sz="1400" dirty="0" smtClean="0"/>
          </a:p>
          <a:p>
            <a:pPr lvl="1"/>
            <a:r>
              <a:rPr lang="ru-RU" sz="1400" dirty="0" smtClean="0"/>
              <a:t>Будут присутствовать на всех ключевых рынках в качестве локальных лидеров + глобальная сеть «</a:t>
            </a:r>
            <a:r>
              <a:rPr lang="en-US" sz="1400" dirty="0" smtClean="0"/>
              <a:t>5000 lawyers in 50 locations</a:t>
            </a:r>
            <a:r>
              <a:rPr lang="ru-RU" sz="1400" dirty="0" smtClean="0"/>
              <a:t>».</a:t>
            </a:r>
            <a:endParaRPr lang="en-US" sz="1400" dirty="0" smtClean="0"/>
          </a:p>
          <a:p>
            <a:pPr>
              <a:spcBef>
                <a:spcPts val="600"/>
              </a:spcBef>
            </a:pPr>
            <a:r>
              <a:rPr lang="ru-RU" sz="1600" b="1" dirty="0" smtClean="0"/>
              <a:t>Эти две группы начинают доминировать в </a:t>
            </a:r>
            <a:r>
              <a:rPr lang="ru-RU" sz="1600" b="1" dirty="0" smtClean="0"/>
              <a:t>высоко ценностных </a:t>
            </a:r>
            <a:r>
              <a:rPr lang="ru-RU" sz="1600" b="1" dirty="0" smtClean="0"/>
              <a:t>сегментах всех рынков, на которых они фокусируются</a:t>
            </a:r>
          </a:p>
          <a:p>
            <a:pPr lvl="1"/>
            <a:r>
              <a:rPr lang="ru-RU" sz="1400" dirty="0" smtClean="0"/>
              <a:t>Способны заполучить долю рынка у ведущих национальных юридических фирм, у которых отсутствует международный бренд.</a:t>
            </a:r>
            <a:endParaRPr lang="en-US" sz="1600" b="1" dirty="0" smtClean="0"/>
          </a:p>
        </p:txBody>
      </p:sp>
      <p:pic>
        <p:nvPicPr>
          <p:cNvPr id="6" name="Picture 2" descr="http://www.stratagency.com/images/LegalStratagency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525344"/>
            <a:ext cx="1296141" cy="216024"/>
          </a:xfrm>
          <a:prstGeom prst="rect">
            <a:avLst/>
          </a:prstGeom>
          <a:noFill/>
        </p:spPr>
      </p:pic>
      <p:sp>
        <p:nvSpPr>
          <p:cNvPr id="5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1547664" y="6492875"/>
            <a:ext cx="2448272" cy="36512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сотрудничестве с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LegalStudies.RU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797152"/>
            <a:ext cx="18356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*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 использованием материалов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Huron Consulting Group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548680"/>
            <a:ext cx="18356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b="1" dirty="0" smtClean="0"/>
              <a:t>1. </a:t>
            </a:r>
            <a:r>
              <a:rPr lang="ru-RU" b="1" dirty="0" smtClean="0"/>
              <a:t>Тренды</a:t>
            </a:r>
            <a:endParaRPr lang="ru-RU" b="1" dirty="0" smtClean="0"/>
          </a:p>
          <a:p>
            <a:pPr marL="342900" indent="-342900"/>
            <a:endParaRPr lang="ru-RU" dirty="0" smtClean="0"/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2. 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Место</a:t>
            </a:r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3. 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Помехи</a:t>
            </a:r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4. 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Что делать?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5. Рецепты</a:t>
            </a:r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CC61-DDB8-4AC2-A0FA-A023C148FE02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Legal Colo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4436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907704" y="476673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cs typeface="Arial" pitchFamily="34" charset="0"/>
              </a:rPr>
              <a:t>Сегментация на рынке юридических услуг </a:t>
            </a:r>
            <a:r>
              <a:rPr lang="en-US" sz="2400" dirty="0" smtClean="0">
                <a:cs typeface="Arial" pitchFamily="34" charset="0"/>
              </a:rPr>
              <a:t>*</a:t>
            </a:r>
            <a:endParaRPr lang="ru-RU" sz="2400" dirty="0" smtClean="0">
              <a:cs typeface="Arial" pitchFamily="34" charset="0"/>
            </a:endParaRPr>
          </a:p>
          <a:p>
            <a:endParaRPr lang="ru-RU" sz="2400" b="1" dirty="0" smtClean="0">
              <a:cs typeface="Arial" pitchFamily="34" charset="0"/>
            </a:endParaRPr>
          </a:p>
          <a:p>
            <a:endParaRPr lang="en-US" sz="2400" b="1" dirty="0" smtClean="0">
              <a:cs typeface="Arial" pitchFamily="34" charset="0"/>
            </a:endParaRPr>
          </a:p>
        </p:txBody>
      </p:sp>
      <p:pic>
        <p:nvPicPr>
          <p:cNvPr id="6" name="Picture 2" descr="http://www.stratagency.com/images/LegalStratagency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525344"/>
            <a:ext cx="1296141" cy="216024"/>
          </a:xfrm>
          <a:prstGeom prst="rect">
            <a:avLst/>
          </a:prstGeom>
          <a:noFill/>
        </p:spPr>
      </p:pic>
      <p:sp>
        <p:nvSpPr>
          <p:cNvPr id="5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1547664" y="6492875"/>
            <a:ext cx="2448272" cy="36512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сотрудничестве с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LegalStudies.RU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797152"/>
            <a:ext cx="18356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*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 использованием материалов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Huron Consulting Group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9" name="Group 29"/>
          <p:cNvGrpSpPr>
            <a:grpSpLocks/>
          </p:cNvGrpSpPr>
          <p:nvPr/>
        </p:nvGrpSpPr>
        <p:grpSpPr bwMode="auto">
          <a:xfrm>
            <a:off x="2627784" y="1772817"/>
            <a:ext cx="6087725" cy="3600400"/>
            <a:chOff x="1581150" y="1542833"/>
            <a:chExt cx="8092219" cy="4246780"/>
          </a:xfrm>
        </p:grpSpPr>
        <p:sp>
          <p:nvSpPr>
            <p:cNvPr id="10" name="Rectangle 2"/>
            <p:cNvSpPr>
              <a:spLocks noChangeArrowheads="1"/>
            </p:cNvSpPr>
            <p:nvPr/>
          </p:nvSpPr>
          <p:spPr bwMode="auto">
            <a:xfrm>
              <a:off x="1581150" y="1557338"/>
              <a:ext cx="8061325" cy="4232275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50000">
                  <a:srgbClr val="F4F4F4"/>
                </a:gs>
                <a:gs pos="100000">
                  <a:srgbClr val="DDDDDD"/>
                </a:gs>
              </a:gsLst>
              <a:lin ang="189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04800" indent="-304800" algn="ctr" defTabSz="1343025">
                <a:buFont typeface="Times" pitchFamily="-111" charset="0"/>
                <a:buAutoNum type="arabicPeriod"/>
              </a:pPr>
              <a:endParaRPr lang="es-AR" sz="1600" dirty="0"/>
            </a:p>
          </p:txBody>
        </p:sp>
        <p:sp>
          <p:nvSpPr>
            <p:cNvPr id="11" name="Line 3"/>
            <p:cNvSpPr>
              <a:spLocks noChangeShapeType="1"/>
            </p:cNvSpPr>
            <p:nvPr/>
          </p:nvSpPr>
          <p:spPr bwMode="auto">
            <a:xfrm>
              <a:off x="5611812" y="1557338"/>
              <a:ext cx="0" cy="42322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j-lt"/>
              </a:endParaRPr>
            </a:p>
          </p:txBody>
        </p:sp>
        <p:sp>
          <p:nvSpPr>
            <p:cNvPr id="12" name="Line 4"/>
            <p:cNvSpPr>
              <a:spLocks noChangeShapeType="1"/>
            </p:cNvSpPr>
            <p:nvPr/>
          </p:nvSpPr>
          <p:spPr bwMode="auto">
            <a:xfrm>
              <a:off x="1581150" y="3663950"/>
              <a:ext cx="80613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j-lt"/>
              </a:endParaRPr>
            </a:p>
          </p:txBody>
        </p:sp>
        <p:sp>
          <p:nvSpPr>
            <p:cNvPr id="13" name="Oval 15"/>
            <p:cNvSpPr>
              <a:spLocks noChangeArrowheads="1"/>
            </p:cNvSpPr>
            <p:nvPr/>
          </p:nvSpPr>
          <p:spPr bwMode="auto">
            <a:xfrm>
              <a:off x="1581150" y="2307252"/>
              <a:ext cx="2010077" cy="1019227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1400" dirty="0" smtClean="0">
                <a:solidFill>
                  <a:schemeClr val="bg1"/>
                </a:solidFill>
                <a:ea typeface="ＭＳ Ｐゴシック" pitchFamily="-111" charset="-128"/>
              </a:endParaRPr>
            </a:p>
            <a:p>
              <a:pPr algn="ctr"/>
              <a:r>
                <a:rPr lang="ru-RU" sz="1400" dirty="0" err="1" smtClean="0">
                  <a:solidFill>
                    <a:schemeClr val="bg1"/>
                  </a:solidFill>
                  <a:ea typeface="ＭＳ Ｐゴシック" pitchFamily="-111" charset="-128"/>
                </a:rPr>
                <a:t>Специализ</a:t>
              </a:r>
              <a:r>
                <a:rPr lang="ru-RU" sz="1400" dirty="0" smtClean="0">
                  <a:solidFill>
                    <a:schemeClr val="bg1"/>
                  </a:solidFill>
                  <a:ea typeface="ＭＳ Ｐゴシック" pitchFamily="-111" charset="-128"/>
                </a:rPr>
                <a:t>. </a:t>
              </a:r>
            </a:p>
            <a:p>
              <a:pPr algn="ctr"/>
              <a:r>
                <a:rPr lang="ru-RU" sz="1400" dirty="0" err="1" smtClean="0">
                  <a:solidFill>
                    <a:schemeClr val="bg1"/>
                  </a:solidFill>
                  <a:ea typeface="ＭＳ Ｐゴシック" pitchFamily="-111" charset="-128"/>
                </a:rPr>
                <a:t>нишевые</a:t>
              </a:r>
              <a:r>
                <a:rPr lang="ru-RU" sz="1400" dirty="0" smtClean="0">
                  <a:solidFill>
                    <a:schemeClr val="bg1"/>
                  </a:solidFill>
                  <a:ea typeface="ＭＳ Ｐゴシック" pitchFamily="-111" charset="-128"/>
                </a:rPr>
                <a:t> </a:t>
              </a:r>
            </a:p>
            <a:p>
              <a:pPr algn="ctr"/>
              <a:r>
                <a:rPr lang="ru-RU" sz="1400" dirty="0" smtClean="0">
                  <a:solidFill>
                    <a:schemeClr val="bg1"/>
                  </a:solidFill>
                  <a:ea typeface="ＭＳ Ｐゴシック" pitchFamily="-111" charset="-128"/>
                </a:rPr>
                <a:t>игроки</a:t>
              </a:r>
              <a:endParaRPr lang="en-GB" sz="1400" dirty="0">
                <a:solidFill>
                  <a:schemeClr val="bg1"/>
                </a:solidFill>
                <a:ea typeface="ＭＳ Ｐゴシック" pitchFamily="-111" charset="-128"/>
              </a:endParaRPr>
            </a:p>
          </p:txBody>
        </p:sp>
        <p:sp>
          <p:nvSpPr>
            <p:cNvPr id="14" name="Oval 16"/>
            <p:cNvSpPr>
              <a:spLocks noChangeArrowheads="1"/>
            </p:cNvSpPr>
            <p:nvPr/>
          </p:nvSpPr>
          <p:spPr bwMode="auto">
            <a:xfrm>
              <a:off x="5066100" y="1650999"/>
              <a:ext cx="1875253" cy="1080931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400" dirty="0" smtClean="0">
                  <a:solidFill>
                    <a:schemeClr val="bg1"/>
                  </a:solidFill>
                  <a:ea typeface="ＭＳ Ｐゴシック" pitchFamily="-111" charset="-128"/>
                </a:rPr>
                <a:t>Глобальная</a:t>
              </a:r>
              <a:r>
                <a:rPr lang="en-GB" sz="1400" dirty="0">
                  <a:solidFill>
                    <a:schemeClr val="bg1"/>
                  </a:solidFill>
                  <a:ea typeface="ＭＳ Ｐゴシック" pitchFamily="-111" charset="-128"/>
                </a:rPr>
                <a:t/>
              </a:r>
              <a:br>
                <a:rPr lang="en-GB" sz="1400" dirty="0">
                  <a:solidFill>
                    <a:schemeClr val="bg1"/>
                  </a:solidFill>
                  <a:ea typeface="ＭＳ Ｐゴシック" pitchFamily="-111" charset="-128"/>
                </a:rPr>
              </a:br>
              <a:r>
                <a:rPr lang="ru-RU" sz="1400" dirty="0" smtClean="0">
                  <a:solidFill>
                    <a:schemeClr val="bg1"/>
                  </a:solidFill>
                  <a:ea typeface="ＭＳ Ｐゴシック" pitchFamily="-111" charset="-128"/>
                </a:rPr>
                <a:t>элита</a:t>
              </a:r>
              <a:endParaRPr lang="en-GB" sz="1400" dirty="0">
                <a:solidFill>
                  <a:schemeClr val="bg1"/>
                </a:solidFill>
                <a:ea typeface="ＭＳ Ｐゴシック" pitchFamily="-111" charset="-128"/>
              </a:endParaRPr>
            </a:p>
          </p:txBody>
        </p:sp>
        <p:sp>
          <p:nvSpPr>
            <p:cNvPr id="15" name="Oval 17"/>
            <p:cNvSpPr>
              <a:spLocks noChangeArrowheads="1"/>
            </p:cNvSpPr>
            <p:nvPr/>
          </p:nvSpPr>
          <p:spPr bwMode="auto">
            <a:xfrm>
              <a:off x="4903770" y="4395788"/>
              <a:ext cx="3426236" cy="83185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400" dirty="0" smtClean="0">
                  <a:solidFill>
                    <a:schemeClr val="bg1"/>
                  </a:solidFill>
                  <a:ea typeface="ＭＳ Ｐゴシック" pitchFamily="-111" charset="-128"/>
                </a:rPr>
                <a:t>«Рутинные» специалисты</a:t>
              </a:r>
              <a:endParaRPr lang="en-GB" sz="1400" dirty="0">
                <a:solidFill>
                  <a:schemeClr val="bg1"/>
                </a:solidFill>
                <a:ea typeface="ＭＳ Ｐゴシック" pitchFamily="-111" charset="-128"/>
              </a:endParaRPr>
            </a:p>
          </p:txBody>
        </p:sp>
        <p:sp>
          <p:nvSpPr>
            <p:cNvPr id="16" name="Oval 18"/>
            <p:cNvSpPr>
              <a:spLocks noChangeArrowheads="1"/>
            </p:cNvSpPr>
            <p:nvPr/>
          </p:nvSpPr>
          <p:spPr bwMode="auto">
            <a:xfrm>
              <a:off x="1676869" y="4017964"/>
              <a:ext cx="1394626" cy="10541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400" dirty="0" err="1" smtClean="0">
                  <a:solidFill>
                    <a:schemeClr val="bg1"/>
                  </a:solidFill>
                  <a:ea typeface="ＭＳ Ｐゴシック" pitchFamily="-111" charset="-128"/>
                </a:rPr>
                <a:t>Специализ</a:t>
              </a:r>
              <a:r>
                <a:rPr lang="ru-RU" sz="1400" dirty="0" smtClean="0">
                  <a:solidFill>
                    <a:schemeClr val="bg1"/>
                  </a:solidFill>
                  <a:ea typeface="ＭＳ Ｐゴシック" pitchFamily="-111" charset="-128"/>
                </a:rPr>
                <a:t>. </a:t>
              </a:r>
            </a:p>
            <a:p>
              <a:pPr algn="ctr"/>
              <a:r>
                <a:rPr lang="ru-RU" sz="1400" dirty="0" err="1" smtClean="0">
                  <a:solidFill>
                    <a:schemeClr val="bg1"/>
                  </a:solidFill>
                  <a:ea typeface="ＭＳ Ｐゴシック" pitchFamily="-111" charset="-128"/>
                </a:rPr>
                <a:t>нишевые</a:t>
              </a:r>
              <a:r>
                <a:rPr lang="ru-RU" sz="1400" dirty="0" smtClean="0">
                  <a:solidFill>
                    <a:schemeClr val="bg1"/>
                  </a:solidFill>
                  <a:ea typeface="ＭＳ Ｐゴシック" pitchFamily="-111" charset="-128"/>
                </a:rPr>
                <a:t> </a:t>
              </a:r>
            </a:p>
            <a:p>
              <a:pPr algn="ctr"/>
              <a:r>
                <a:rPr lang="ru-RU" sz="1400" dirty="0" smtClean="0">
                  <a:solidFill>
                    <a:schemeClr val="bg1"/>
                  </a:solidFill>
                  <a:ea typeface="ＭＳ Ｐゴシック" pitchFamily="-111" charset="-128"/>
                </a:rPr>
                <a:t>игроки</a:t>
              </a:r>
              <a:endParaRPr lang="en-GB" sz="1400" dirty="0">
                <a:solidFill>
                  <a:schemeClr val="bg1"/>
                </a:solidFill>
                <a:ea typeface="ＭＳ Ｐゴシック" pitchFamily="-111" charset="-128"/>
              </a:endParaRPr>
            </a:p>
          </p:txBody>
        </p:sp>
        <p:sp>
          <p:nvSpPr>
            <p:cNvPr id="17" name="Oval 19"/>
            <p:cNvSpPr>
              <a:spLocks noChangeArrowheads="1"/>
            </p:cNvSpPr>
            <p:nvPr/>
          </p:nvSpPr>
          <p:spPr bwMode="auto">
            <a:xfrm>
              <a:off x="3304073" y="3666222"/>
              <a:ext cx="1352189" cy="1152525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400" dirty="0" smtClean="0">
                  <a:solidFill>
                    <a:schemeClr val="bg1"/>
                  </a:solidFill>
                  <a:ea typeface="ＭＳ Ｐゴシック" pitchFamily="-111" charset="-128"/>
                </a:rPr>
                <a:t>Ведущие </a:t>
              </a:r>
            </a:p>
            <a:p>
              <a:pPr algn="ctr"/>
              <a:r>
                <a:rPr lang="ru-RU" sz="1400" dirty="0" err="1" smtClean="0">
                  <a:solidFill>
                    <a:schemeClr val="bg1"/>
                  </a:solidFill>
                  <a:ea typeface="ＭＳ Ｐゴシック" pitchFamily="-111" charset="-128"/>
                </a:rPr>
                <a:t>национ</a:t>
              </a:r>
              <a:r>
                <a:rPr lang="ru-RU" sz="1400" dirty="0" smtClean="0">
                  <a:solidFill>
                    <a:schemeClr val="bg1"/>
                  </a:solidFill>
                  <a:ea typeface="ＭＳ Ｐゴシック" pitchFamily="-111" charset="-128"/>
                </a:rPr>
                <a:t>.</a:t>
              </a:r>
            </a:p>
            <a:p>
              <a:pPr algn="ctr"/>
              <a:r>
                <a:rPr lang="ru-RU" sz="1400" dirty="0" smtClean="0">
                  <a:solidFill>
                    <a:schemeClr val="bg1"/>
                  </a:solidFill>
                  <a:ea typeface="ＭＳ Ｐゴシック" pitchFamily="-111" charset="-128"/>
                </a:rPr>
                <a:t>игроки</a:t>
              </a:r>
              <a:endParaRPr lang="en-GB" sz="1400" dirty="0">
                <a:solidFill>
                  <a:schemeClr val="bg1"/>
                </a:solidFill>
                <a:ea typeface="ＭＳ Ｐゴシック" pitchFamily="-111" charset="-128"/>
              </a:endParaRPr>
            </a:p>
          </p:txBody>
        </p:sp>
        <p:sp>
          <p:nvSpPr>
            <p:cNvPr id="18" name="Oval 20"/>
            <p:cNvSpPr>
              <a:spLocks noChangeArrowheads="1"/>
            </p:cNvSpPr>
            <p:nvPr/>
          </p:nvSpPr>
          <p:spPr bwMode="auto">
            <a:xfrm>
              <a:off x="2724380" y="5099050"/>
              <a:ext cx="1600868" cy="434975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400" dirty="0" err="1" smtClean="0">
                  <a:solidFill>
                    <a:schemeClr val="bg1"/>
                  </a:solidFill>
                  <a:ea typeface="ＭＳ Ｐゴシック" pitchFamily="-111" charset="-128"/>
                </a:rPr>
                <a:t>Генералисты</a:t>
              </a:r>
              <a:endParaRPr lang="en-GB" sz="1400" dirty="0">
                <a:solidFill>
                  <a:schemeClr val="bg1"/>
                </a:solidFill>
                <a:ea typeface="ＭＳ Ｐゴシック" pitchFamily="-111" charset="-128"/>
              </a:endParaRPr>
            </a:p>
          </p:txBody>
        </p:sp>
        <p:sp>
          <p:nvSpPr>
            <p:cNvPr id="19" name="Freeform 21"/>
            <p:cNvSpPr>
              <a:spLocks/>
            </p:cNvSpPr>
            <p:nvPr/>
          </p:nvSpPr>
          <p:spPr bwMode="auto">
            <a:xfrm>
              <a:off x="7167794" y="1542833"/>
              <a:ext cx="2505575" cy="1507009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400" dirty="0" err="1" smtClean="0">
                  <a:solidFill>
                    <a:schemeClr val="bg1"/>
                  </a:solidFill>
                </a:rPr>
                <a:t>Междунар</a:t>
              </a:r>
              <a:r>
                <a:rPr lang="ru-RU" sz="1400" dirty="0" smtClean="0">
                  <a:solidFill>
                    <a:schemeClr val="bg1"/>
                  </a:solidFill>
                </a:rPr>
                <a:t>. </a:t>
              </a:r>
            </a:p>
            <a:p>
              <a:pPr algn="ctr"/>
              <a:r>
                <a:rPr lang="ru-RU" sz="1400" dirty="0" smtClean="0">
                  <a:solidFill>
                    <a:schemeClr val="bg1"/>
                  </a:solidFill>
                </a:rPr>
                <a:t>фирмы</a:t>
              </a:r>
            </a:p>
            <a:p>
              <a:pPr algn="ctr"/>
              <a:r>
                <a:rPr lang="ru-RU" sz="1400" dirty="0" err="1">
                  <a:solidFill>
                    <a:schemeClr val="bg1"/>
                  </a:solidFill>
                </a:rPr>
                <a:t>б</a:t>
              </a:r>
              <a:r>
                <a:rPr lang="ru-RU" sz="1400" dirty="0" err="1" smtClean="0">
                  <a:solidFill>
                    <a:schemeClr val="bg1"/>
                  </a:solidFill>
                </a:rPr>
                <a:t>изнес-права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1619672" y="3429000"/>
            <a:ext cx="1030064" cy="246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1600" dirty="0" smtClean="0">
                <a:ea typeface="ＭＳ Ｐゴシック" pitchFamily="-111" charset="-128"/>
              </a:rPr>
              <a:t>Ценность</a:t>
            </a:r>
            <a:endParaRPr lang="en-GB" sz="1600" dirty="0">
              <a:ea typeface="ＭＳ Ｐゴシック" pitchFamily="-111" charset="-128"/>
            </a:endParaRPr>
          </a:p>
        </p:txBody>
      </p:sp>
      <p:sp>
        <p:nvSpPr>
          <p:cNvPr id="22" name="Line 8"/>
          <p:cNvSpPr>
            <a:spLocks noChangeShapeType="1"/>
          </p:cNvSpPr>
          <p:nvPr/>
        </p:nvSpPr>
        <p:spPr bwMode="auto">
          <a:xfrm>
            <a:off x="2123728" y="2276872"/>
            <a:ext cx="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+mj-lt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1547664" y="1844824"/>
            <a:ext cx="1030064" cy="246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1600" dirty="0" smtClean="0">
                <a:ea typeface="ＭＳ Ｐゴシック" pitchFamily="-111" charset="-128"/>
              </a:rPr>
              <a:t>Высокая</a:t>
            </a:r>
            <a:endParaRPr lang="en-GB" sz="1600" dirty="0">
              <a:ea typeface="ＭＳ Ｐゴシック" pitchFamily="-111" charset="-128"/>
            </a:endParaRP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1547664" y="5157192"/>
            <a:ext cx="1030064" cy="246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1600" dirty="0" smtClean="0">
                <a:ea typeface="ＭＳ Ｐゴシック" pitchFamily="-111" charset="-128"/>
              </a:rPr>
              <a:t>Низкая</a:t>
            </a:r>
            <a:endParaRPr lang="en-GB" sz="1600" dirty="0">
              <a:ea typeface="ＭＳ Ｐゴシック" pitchFamily="-111" charset="-128"/>
            </a:endParaRPr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>
            <a:off x="2123728" y="3933056"/>
            <a:ext cx="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+mj-lt"/>
            </a:endParaRPr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5220072" y="5661248"/>
            <a:ext cx="881063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ru-RU" sz="1600" dirty="0" smtClean="0">
                <a:ea typeface="ＭＳ Ｐゴシック" pitchFamily="-111" charset="-128"/>
              </a:rPr>
              <a:t>Размер</a:t>
            </a:r>
            <a:endParaRPr lang="en-GB" sz="1600" dirty="0">
              <a:ea typeface="ＭＳ Ｐゴシック" pitchFamily="-111" charset="-128"/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 rot="5400000">
            <a:off x="4317380" y="4979764"/>
            <a:ext cx="0" cy="165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+mj-lt"/>
            </a:endParaRPr>
          </a:p>
        </p:txBody>
      </p:sp>
      <p:sp>
        <p:nvSpPr>
          <p:cNvPr id="28" name="Line 13"/>
          <p:cNvSpPr>
            <a:spLocks noChangeShapeType="1"/>
          </p:cNvSpPr>
          <p:nvPr/>
        </p:nvSpPr>
        <p:spPr bwMode="auto">
          <a:xfrm rot="16200000">
            <a:off x="6981676" y="4979764"/>
            <a:ext cx="0" cy="165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+mj-lt"/>
            </a:endParaRP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2483768" y="5661248"/>
            <a:ext cx="881063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ru-RU" sz="1600" dirty="0" smtClean="0">
                <a:ea typeface="ＭＳ Ｐゴシック" pitchFamily="-111" charset="-128"/>
              </a:rPr>
              <a:t>Малый</a:t>
            </a:r>
            <a:endParaRPr lang="en-GB" sz="1600" dirty="0">
              <a:ea typeface="ＭＳ Ｐゴシック" pitchFamily="-111" charset="-128"/>
            </a:endParaRP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7884368" y="5661248"/>
            <a:ext cx="881062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ru-RU" sz="1600" dirty="0" smtClean="0">
                <a:ea typeface="ＭＳ Ｐゴシック" pitchFamily="-111" charset="-128"/>
              </a:rPr>
              <a:t>Большой</a:t>
            </a:r>
            <a:endParaRPr lang="en-GB" sz="1600" dirty="0">
              <a:ea typeface="ＭＳ Ｐゴシック" pitchFamily="-111" charset="-128"/>
            </a:endParaRPr>
          </a:p>
        </p:txBody>
      </p:sp>
      <p:sp>
        <p:nvSpPr>
          <p:cNvPr id="33" name="Oval 19"/>
          <p:cNvSpPr>
            <a:spLocks noChangeArrowheads="1"/>
          </p:cNvSpPr>
          <p:nvPr/>
        </p:nvSpPr>
        <p:spPr bwMode="auto">
          <a:xfrm>
            <a:off x="3923928" y="1844824"/>
            <a:ext cx="1296144" cy="100811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 err="1" smtClean="0">
                <a:solidFill>
                  <a:schemeClr val="bg1"/>
                </a:solidFill>
                <a:ea typeface="ＭＳ Ｐゴシック" pitchFamily="-111" charset="-128"/>
              </a:rPr>
              <a:t>Нац</a:t>
            </a:r>
            <a:r>
              <a:rPr lang="ru-RU" sz="1400" dirty="0" smtClean="0">
                <a:solidFill>
                  <a:schemeClr val="bg1"/>
                </a:solidFill>
                <a:ea typeface="ＭＳ Ｐゴシック" pitchFamily="-111" charset="-128"/>
              </a:rPr>
              <a:t>. звезды </a:t>
            </a:r>
          </a:p>
          <a:p>
            <a:pPr algn="ctr"/>
            <a:r>
              <a:rPr lang="ru-RU" sz="1400" dirty="0" err="1" smtClean="0">
                <a:solidFill>
                  <a:schemeClr val="bg1"/>
                </a:solidFill>
                <a:ea typeface="ＭＳ Ｐゴシック" pitchFamily="-111" charset="-128"/>
              </a:rPr>
              <a:t>междунар</a:t>
            </a:r>
            <a:r>
              <a:rPr lang="ru-RU" sz="1400" dirty="0" smtClean="0">
                <a:solidFill>
                  <a:schemeClr val="bg1"/>
                </a:solidFill>
                <a:ea typeface="ＭＳ Ｐゴシック" pitchFamily="-111" charset="-128"/>
              </a:rPr>
              <a:t>.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  <a:ea typeface="ＭＳ Ｐゴシック" pitchFamily="-111" charset="-128"/>
              </a:rPr>
              <a:t>масштаба</a:t>
            </a:r>
            <a:endParaRPr lang="en-GB" sz="1400" dirty="0">
              <a:solidFill>
                <a:schemeClr val="bg1"/>
              </a:solidFill>
              <a:ea typeface="ＭＳ Ｐゴシック" pitchFamily="-111" charset="-12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0" y="548680"/>
            <a:ext cx="18356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1. Тренды</a:t>
            </a:r>
          </a:p>
          <a:p>
            <a:pPr marL="342900" indent="-342900"/>
            <a:endParaRPr lang="ru-RU" dirty="0" smtClean="0"/>
          </a:p>
          <a:p>
            <a:pPr marL="342900" indent="-342900"/>
            <a:r>
              <a:rPr lang="ru-RU" b="1" dirty="0" smtClean="0"/>
              <a:t>2. Место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3. 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Помехи</a:t>
            </a:r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4. 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Что делать?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5. Рецепты</a:t>
            </a:r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</p:txBody>
      </p:sp>
      <p:sp>
        <p:nvSpPr>
          <p:cNvPr id="35" name="Номер слайда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CC61-DDB8-4AC2-A0FA-A023C148FE02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Legal Colo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4436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979712" y="476672"/>
            <a:ext cx="7056784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cs typeface="Arial" pitchFamily="34" charset="0"/>
              </a:rPr>
              <a:t>Г</a:t>
            </a:r>
            <a:r>
              <a:rPr lang="ru-RU" sz="2400" b="1" dirty="0" smtClean="0">
                <a:cs typeface="Arial" pitchFamily="34" charset="0"/>
              </a:rPr>
              <a:t>еографическая </a:t>
            </a:r>
            <a:r>
              <a:rPr lang="ru-RU" sz="2400" b="1" dirty="0">
                <a:cs typeface="Arial" pitchFamily="34" charset="0"/>
              </a:rPr>
              <a:t>трансформация рынка </a:t>
            </a:r>
            <a:r>
              <a:rPr lang="en-US" sz="2400" dirty="0" smtClean="0">
                <a:cs typeface="Arial" pitchFamily="34" charset="0"/>
              </a:rPr>
              <a:t>*</a:t>
            </a:r>
            <a:endParaRPr lang="ru-RU" sz="2400" dirty="0" smtClean="0">
              <a:cs typeface="Arial" pitchFamily="34" charset="0"/>
            </a:endParaRPr>
          </a:p>
          <a:p>
            <a:endParaRPr lang="ru-RU" sz="2400" b="1" dirty="0" smtClean="0">
              <a:cs typeface="Arial" pitchFamily="34" charset="0"/>
            </a:endParaRPr>
          </a:p>
          <a:p>
            <a:r>
              <a:rPr lang="ru-RU" sz="1600" b="1" dirty="0" smtClean="0">
                <a:ea typeface="ＭＳ Ｐゴシック" pitchFamily="-111" charset="-128"/>
              </a:rPr>
              <a:t>Азиатско-тихоокеанский регион скорее всего станет крупнейшим юридическим рынком в ближайшие 20 лет, если следовать экономическим и </a:t>
            </a:r>
            <a:r>
              <a:rPr lang="ru-RU" sz="1600" b="1" dirty="0" err="1" smtClean="0">
                <a:ea typeface="ＭＳ Ｐゴシック" pitchFamily="-111" charset="-128"/>
              </a:rPr>
              <a:t>бизнес-прогнозам</a:t>
            </a:r>
            <a:endParaRPr lang="en-GB" sz="1600" b="1" dirty="0" smtClean="0">
              <a:ea typeface="ＭＳ Ｐゴシック" pitchFamily="-111" charset="-128"/>
            </a:endParaRPr>
          </a:p>
          <a:p>
            <a:pPr lvl="1"/>
            <a:r>
              <a:rPr lang="ru-RU" sz="1600" dirty="0" smtClean="0">
                <a:ea typeface="ＭＳ Ｐゴシック" pitchFamily="-111" charset="-128"/>
              </a:rPr>
              <a:t>Китай станет крупнейшим единым рынком </a:t>
            </a:r>
            <a:r>
              <a:rPr lang="en-GB" sz="1600" dirty="0" smtClean="0">
                <a:ea typeface="ＭＳ Ｐゴシック" pitchFamily="-111" charset="-128"/>
              </a:rPr>
              <a:t>– </a:t>
            </a:r>
            <a:r>
              <a:rPr lang="ru-RU" sz="1600" dirty="0" smtClean="0">
                <a:ea typeface="ＭＳ Ｐゴシック" pitchFamily="-111" charset="-128"/>
              </a:rPr>
              <a:t>одним из крупнейших в мире в течение 10 лет.</a:t>
            </a:r>
            <a:endParaRPr lang="en-GB" sz="1600" dirty="0" smtClean="0">
              <a:ea typeface="ＭＳ Ｐゴシック" pitchFamily="-111" charset="-128"/>
            </a:endParaRPr>
          </a:p>
          <a:p>
            <a:pPr lvl="1"/>
            <a:r>
              <a:rPr lang="ru-RU" sz="1600" dirty="0" smtClean="0">
                <a:ea typeface="ＭＳ Ｐゴシック" pitchFamily="-111" charset="-128"/>
              </a:rPr>
              <a:t>Ведущим центром Азии также станет Индия.</a:t>
            </a:r>
            <a:endParaRPr lang="en-GB" sz="1600" dirty="0" smtClean="0">
              <a:ea typeface="ＭＳ Ｐゴシック" pitchFamily="-111" charset="-128"/>
            </a:endParaRPr>
          </a:p>
          <a:p>
            <a:pPr>
              <a:spcBef>
                <a:spcPts val="600"/>
              </a:spcBef>
            </a:pPr>
            <a:r>
              <a:rPr lang="en-GB" sz="1600" b="1" dirty="0" smtClean="0">
                <a:ea typeface="ＭＳ Ｐゴシック" pitchFamily="-111" charset="-128"/>
              </a:rPr>
              <a:t> </a:t>
            </a:r>
            <a:r>
              <a:rPr lang="ru-RU" sz="1600" b="1" dirty="0" smtClean="0">
                <a:ea typeface="ＭＳ Ｐゴシック" pitchFamily="-111" charset="-128"/>
              </a:rPr>
              <a:t>Латинская Америка (в особенности Бразилия)</a:t>
            </a:r>
            <a:r>
              <a:rPr lang="en-GB" sz="1600" b="1" dirty="0" smtClean="0">
                <a:ea typeface="ＭＳ Ｐゴシック" pitchFamily="-111" charset="-128"/>
              </a:rPr>
              <a:t> – </a:t>
            </a:r>
            <a:r>
              <a:rPr lang="ru-RU" sz="1600" b="1" dirty="0" smtClean="0">
                <a:ea typeface="ＭＳ Ｐゴシック" pitchFamily="-111" charset="-128"/>
              </a:rPr>
              <a:t>растет как важный рынок</a:t>
            </a:r>
            <a:endParaRPr lang="en-GB" sz="1600" b="1" dirty="0" smtClean="0">
              <a:ea typeface="ＭＳ Ｐゴシック" pitchFamily="-111" charset="-128"/>
            </a:endParaRPr>
          </a:p>
          <a:p>
            <a:pPr lvl="1"/>
            <a:r>
              <a:rPr lang="ru-RU" sz="1600" dirty="0" smtClean="0">
                <a:ea typeface="ＭＳ Ｐゴシック" pitchFamily="-111" charset="-128"/>
              </a:rPr>
              <a:t>Рост стабильности Бразилии является двигателем региона</a:t>
            </a:r>
            <a:endParaRPr lang="en-GB" sz="1600" dirty="0" smtClean="0">
              <a:ea typeface="ＭＳ Ｐゴシック" pitchFamily="-111" charset="-128"/>
            </a:endParaRPr>
          </a:p>
          <a:p>
            <a:pPr>
              <a:spcBef>
                <a:spcPts val="600"/>
              </a:spcBef>
            </a:pPr>
            <a:r>
              <a:rPr lang="ru-RU" sz="1600" b="1" dirty="0" smtClean="0">
                <a:ea typeface="ＭＳ Ｐゴシック" pitchFamily="-111" charset="-128"/>
              </a:rPr>
              <a:t>Россия</a:t>
            </a:r>
            <a:r>
              <a:rPr lang="en-GB" sz="1600" b="1" dirty="0" smtClean="0">
                <a:ea typeface="ＭＳ Ｐゴシック" pitchFamily="-111" charset="-128"/>
              </a:rPr>
              <a:t>/</a:t>
            </a:r>
            <a:r>
              <a:rPr lang="ru-RU" sz="1600" b="1" dirty="0" smtClean="0">
                <a:ea typeface="ＭＳ Ｐゴシック" pitchFamily="-111" charset="-128"/>
              </a:rPr>
              <a:t>СНГ</a:t>
            </a:r>
            <a:r>
              <a:rPr lang="en-GB" sz="1600" b="1" dirty="0" smtClean="0">
                <a:ea typeface="ＭＳ Ｐゴシック" pitchFamily="-111" charset="-128"/>
              </a:rPr>
              <a:t>/</a:t>
            </a:r>
            <a:r>
              <a:rPr lang="ru-RU" sz="1600" b="1" dirty="0" smtClean="0">
                <a:ea typeface="ＭＳ Ｐゴシック" pitchFamily="-111" charset="-128"/>
              </a:rPr>
              <a:t>Центральная и Восточная Европа также </a:t>
            </a:r>
            <a:r>
              <a:rPr lang="ru-RU" sz="1600" b="1" dirty="0" smtClean="0">
                <a:ea typeface="ＭＳ Ｐゴシック" pitchFamily="-111" charset="-128"/>
              </a:rPr>
              <a:t>вырастут </a:t>
            </a:r>
            <a:r>
              <a:rPr lang="ru-RU" sz="1600" b="1" dirty="0" smtClean="0">
                <a:ea typeface="ＭＳ Ｐゴシック" pitchFamily="-111" charset="-128"/>
              </a:rPr>
              <a:t>– но вероятно не ранее, чем через 20 лет +</a:t>
            </a:r>
            <a:endParaRPr lang="en-GB" sz="1600" b="1" dirty="0" smtClean="0">
              <a:ea typeface="ＭＳ Ｐゴシック" pitchFamily="-111" charset="-128"/>
            </a:endParaRPr>
          </a:p>
          <a:p>
            <a:pPr lvl="1"/>
            <a:r>
              <a:rPr lang="ru-RU" sz="1600" dirty="0" smtClean="0">
                <a:ea typeface="ＭＳ Ｐゴシック" pitchFamily="-111" charset="-128"/>
              </a:rPr>
              <a:t>Необходима б</a:t>
            </a:r>
            <a:r>
              <a:rPr lang="ru-RU" i="1" dirty="0">
                <a:ea typeface="ＭＳ Ｐゴシック" pitchFamily="-111" charset="-128"/>
              </a:rPr>
              <a:t>о</a:t>
            </a:r>
            <a:r>
              <a:rPr lang="ru-RU" sz="1600" dirty="0" smtClean="0">
                <a:ea typeface="ＭＳ Ｐゴシック" pitchFamily="-111" charset="-128"/>
              </a:rPr>
              <a:t>льшая политическая стабильность – долго ждать?</a:t>
            </a:r>
            <a:endParaRPr lang="en-GB" sz="1600" dirty="0" smtClean="0">
              <a:ea typeface="ＭＳ Ｐゴシック" pitchFamily="-111" charset="-128"/>
            </a:endParaRPr>
          </a:p>
          <a:p>
            <a:pPr lvl="1"/>
            <a:r>
              <a:rPr lang="ru-RU" sz="1600" dirty="0" smtClean="0">
                <a:ea typeface="ＭＳ Ｐゴシック" pitchFamily="-111" charset="-128"/>
              </a:rPr>
              <a:t>Будут важны в особых сферах </a:t>
            </a:r>
            <a:r>
              <a:rPr lang="en-GB" sz="1600" dirty="0" smtClean="0">
                <a:ea typeface="ＭＳ Ｐゴシック" pitchFamily="-111" charset="-128"/>
              </a:rPr>
              <a:t>– </a:t>
            </a:r>
            <a:r>
              <a:rPr lang="ru-RU" sz="1600" dirty="0" smtClean="0">
                <a:ea typeface="ＭＳ Ｐゴシック" pitchFamily="-111" charset="-128"/>
              </a:rPr>
              <a:t>например, энергетика , </a:t>
            </a:r>
            <a:r>
              <a:rPr lang="ru-RU" sz="1600" dirty="0" smtClean="0">
                <a:ea typeface="ＭＳ Ｐゴシック" pitchFamily="-111" charset="-128"/>
              </a:rPr>
              <a:t>с/</a:t>
            </a:r>
            <a:r>
              <a:rPr lang="ru-RU" sz="1600" dirty="0" err="1" smtClean="0">
                <a:ea typeface="ＭＳ Ｐゴシック" pitchFamily="-111" charset="-128"/>
              </a:rPr>
              <a:t>х</a:t>
            </a:r>
            <a:r>
              <a:rPr lang="ru-RU" sz="1600" dirty="0" smtClean="0">
                <a:ea typeface="ＭＳ Ｐゴシック" pitchFamily="-111" charset="-128"/>
              </a:rPr>
              <a:t> </a:t>
            </a:r>
            <a:r>
              <a:rPr lang="ru-RU" sz="1600" dirty="0" smtClean="0">
                <a:ea typeface="ＭＳ Ｐゴシック" pitchFamily="-111" charset="-128"/>
              </a:rPr>
              <a:t>и инфраструктура. </a:t>
            </a:r>
            <a:endParaRPr lang="en-GB" sz="1600" dirty="0" smtClean="0">
              <a:ea typeface="ＭＳ Ｐゴシック" pitchFamily="-111" charset="-128"/>
            </a:endParaRPr>
          </a:p>
          <a:p>
            <a:pPr>
              <a:spcBef>
                <a:spcPts val="600"/>
              </a:spcBef>
            </a:pPr>
            <a:r>
              <a:rPr lang="ru-RU" sz="1600" b="1" dirty="0" smtClean="0">
                <a:ea typeface="ＭＳ Ｐゴシック" pitchFamily="-111" charset="-128"/>
              </a:rPr>
              <a:t>Ближний Восток не станет большим рынком – но его важность усилится</a:t>
            </a:r>
            <a:endParaRPr lang="en-GB" sz="1600" b="1" dirty="0" smtClean="0">
              <a:ea typeface="ＭＳ Ｐゴシック" pitchFamily="-111" charset="-128"/>
            </a:endParaRPr>
          </a:p>
          <a:p>
            <a:pPr lvl="1"/>
            <a:r>
              <a:rPr lang="ru-RU" sz="1600" dirty="0" smtClean="0">
                <a:ea typeface="ＭＳ Ｐゴシック" pitchFamily="-111" charset="-128"/>
              </a:rPr>
              <a:t>Богатый рынок важный для фондов и финансов.</a:t>
            </a:r>
            <a:endParaRPr lang="en-GB" sz="1600" dirty="0" smtClean="0">
              <a:ea typeface="ＭＳ Ｐゴシック" pitchFamily="-111" charset="-128"/>
            </a:endParaRPr>
          </a:p>
          <a:p>
            <a:pPr>
              <a:spcBef>
                <a:spcPts val="600"/>
              </a:spcBef>
            </a:pPr>
            <a:r>
              <a:rPr lang="ru-RU" sz="1600" b="1" dirty="0" smtClean="0">
                <a:ea typeface="ＭＳ Ｐゴシック" pitchFamily="-111" charset="-128"/>
              </a:rPr>
              <a:t>Африка также растет </a:t>
            </a:r>
            <a:r>
              <a:rPr lang="en-GB" sz="1600" b="1" dirty="0" smtClean="0">
                <a:ea typeface="ＭＳ Ｐゴシック" pitchFamily="-111" charset="-128"/>
              </a:rPr>
              <a:t>– </a:t>
            </a:r>
            <a:r>
              <a:rPr lang="ru-RU" sz="1600" b="1" dirty="0" smtClean="0">
                <a:ea typeface="ＭＳ Ｐゴシック" pitchFamily="-111" charset="-128"/>
              </a:rPr>
              <a:t>но будет сильнее отставать от ключевых рынков</a:t>
            </a:r>
            <a:endParaRPr lang="en-GB" sz="1600" b="1" dirty="0" smtClean="0">
              <a:ea typeface="ＭＳ Ｐゴシック" pitchFamily="-111" charset="-128"/>
            </a:endParaRPr>
          </a:p>
          <a:p>
            <a:pPr lvl="1"/>
            <a:r>
              <a:rPr lang="ru-RU" sz="1600" dirty="0" smtClean="0">
                <a:ea typeface="ＭＳ Ｐゴシック" pitchFamily="-111" charset="-128"/>
              </a:rPr>
              <a:t>Важность в особых индустриях.</a:t>
            </a:r>
          </a:p>
          <a:p>
            <a:pPr lvl="1"/>
            <a:endParaRPr lang="en-GB" sz="1600" dirty="0" smtClean="0">
              <a:ea typeface="ＭＳ Ｐゴシック" pitchFamily="-111" charset="-128"/>
            </a:endParaRPr>
          </a:p>
        </p:txBody>
      </p:sp>
      <p:pic>
        <p:nvPicPr>
          <p:cNvPr id="6" name="Picture 2" descr="http://www.stratagency.com/images/LegalStratagency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525344"/>
            <a:ext cx="1296141" cy="216024"/>
          </a:xfrm>
          <a:prstGeom prst="rect">
            <a:avLst/>
          </a:prstGeom>
          <a:noFill/>
        </p:spPr>
      </p:pic>
      <p:sp>
        <p:nvSpPr>
          <p:cNvPr id="5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1547664" y="6492875"/>
            <a:ext cx="2448272" cy="36512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сотрудничестве с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LegalStudies.RU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797152"/>
            <a:ext cx="18356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*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 использованием материалов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Huron Consulting Group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548680"/>
            <a:ext cx="18356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1. Тренды</a:t>
            </a:r>
          </a:p>
          <a:p>
            <a:pPr marL="342900" indent="-342900"/>
            <a:endParaRPr lang="ru-RU" dirty="0" smtClean="0"/>
          </a:p>
          <a:p>
            <a:pPr marL="342900" indent="-342900"/>
            <a:r>
              <a:rPr lang="ru-RU" b="1" dirty="0" smtClean="0"/>
              <a:t>2. Место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3. 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Помехи</a:t>
            </a:r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4. 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Что делать?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5. Рецепты</a:t>
            </a:r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CC61-DDB8-4AC2-A0FA-A023C148FE02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Legal Colo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24436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979712" y="476672"/>
            <a:ext cx="705678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cs typeface="Arial" pitchFamily="34" charset="0"/>
              </a:rPr>
              <a:t>Доля европейского рынка и рынка США будет относительно снижаться к 2020 году </a:t>
            </a:r>
            <a:r>
              <a:rPr lang="en-US" sz="2400" dirty="0" smtClean="0">
                <a:cs typeface="Arial" pitchFamily="34" charset="0"/>
              </a:rPr>
              <a:t>*</a:t>
            </a:r>
            <a:endParaRPr lang="ru-RU" sz="2400" dirty="0" smtClean="0">
              <a:cs typeface="Arial" pitchFamily="34" charset="0"/>
            </a:endParaRPr>
          </a:p>
          <a:p>
            <a:endParaRPr lang="en-US" sz="2400" b="1" dirty="0" smtClean="0">
              <a:cs typeface="Arial" pitchFamily="34" charset="0"/>
            </a:endParaRPr>
          </a:p>
          <a:p>
            <a:endParaRPr lang="ru-RU" sz="1600" b="1" dirty="0" smtClean="0"/>
          </a:p>
          <a:p>
            <a:endParaRPr lang="en-US" sz="1600" b="1" dirty="0" smtClean="0"/>
          </a:p>
        </p:txBody>
      </p:sp>
      <p:pic>
        <p:nvPicPr>
          <p:cNvPr id="6" name="Picture 2" descr="http://www.stratagency.com/images/LegalStratagency-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6525344"/>
            <a:ext cx="1296141" cy="216024"/>
          </a:xfrm>
          <a:prstGeom prst="rect">
            <a:avLst/>
          </a:prstGeom>
          <a:noFill/>
        </p:spPr>
      </p:pic>
      <p:sp>
        <p:nvSpPr>
          <p:cNvPr id="5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1547664" y="6492875"/>
            <a:ext cx="2448272" cy="36512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сотрудничестве с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LegalStudies.RU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797152"/>
            <a:ext cx="18356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*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 использованием материалов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Huron Consulting Group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подготовленных по источникам: </a:t>
            </a: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Legal 500; Global Insight; Huron UK Analysis</a:t>
            </a:r>
          </a:p>
          <a:p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14344" y="1484784"/>
            <a:ext cx="7029656" cy="31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0" name="Table 4"/>
          <p:cNvGraphicFramePr>
            <a:graphicFrameLocks noGrp="1"/>
          </p:cNvGraphicFramePr>
          <p:nvPr/>
        </p:nvGraphicFramePr>
        <p:xfrm>
          <a:off x="2123728" y="4725146"/>
          <a:ext cx="7020272" cy="1749054"/>
        </p:xfrm>
        <a:graphic>
          <a:graphicData uri="http://schemas.openxmlformats.org/drawingml/2006/table">
            <a:tbl>
              <a:tblPr/>
              <a:tblGrid>
                <a:gridCol w="2082048"/>
                <a:gridCol w="1428088"/>
                <a:gridCol w="1755068"/>
                <a:gridCol w="1755068"/>
              </a:tblGrid>
              <a:tr h="3701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Регион</a:t>
                      </a:r>
                      <a:endParaRPr lang="en-GB" sz="12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2009</a:t>
                      </a:r>
                    </a:p>
                    <a:p>
                      <a:pPr algn="ctr" fontAlgn="b"/>
                      <a:r>
                        <a:rPr lang="en-GB" sz="12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$</a:t>
                      </a:r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 США</a:t>
                      </a:r>
                      <a:r>
                        <a:rPr lang="ru-RU" sz="1200" b="1" i="0" u="none" strike="noStrike" baseline="0" dirty="0" smtClean="0">
                          <a:solidFill>
                            <a:schemeClr val="bg1"/>
                          </a:solidFill>
                          <a:latin typeface="Arial"/>
                        </a:rPr>
                        <a:t> млрд. </a:t>
                      </a:r>
                      <a:endParaRPr lang="en-GB" sz="12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2020</a:t>
                      </a:r>
                    </a:p>
                    <a:p>
                      <a:pPr algn="ctr" fontAlgn="b"/>
                      <a:r>
                        <a:rPr lang="en-GB" sz="12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$</a:t>
                      </a:r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 США</a:t>
                      </a:r>
                      <a:r>
                        <a:rPr lang="ru-RU" sz="1200" b="1" i="0" u="none" strike="noStrike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млрд. </a:t>
                      </a:r>
                      <a:endParaRPr lang="en-GB" sz="12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% </a:t>
                      </a:r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 изменения</a:t>
                      </a:r>
                      <a:endParaRPr lang="en-GB" sz="12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</a:tr>
              <a:tr h="18506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latin typeface="Arial"/>
                        </a:rPr>
                        <a:t>США </a:t>
                      </a:r>
                      <a:r>
                        <a:rPr lang="en-GB" sz="1200" b="0" i="0" u="none" strike="noStrike" dirty="0" smtClean="0">
                          <a:latin typeface="Arial"/>
                        </a:rPr>
                        <a:t>&amp; </a:t>
                      </a:r>
                      <a:r>
                        <a:rPr lang="ru-RU" sz="1200" b="0" i="0" u="none" strike="noStrike" dirty="0" smtClean="0">
                          <a:latin typeface="Arial"/>
                        </a:rPr>
                        <a:t>Европа</a:t>
                      </a:r>
                      <a:endParaRPr lang="en-GB" sz="1200" b="0" i="0" u="none" strike="noStrike" dirty="0">
                        <a:latin typeface="Arial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latin typeface="Arial"/>
                        </a:rPr>
                        <a:t>430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latin typeface="Arial"/>
                        </a:rPr>
                        <a:t>650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latin typeface="Arial"/>
                        </a:rPr>
                        <a:t>51%</a:t>
                      </a:r>
                      <a:endParaRPr lang="en-GB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3688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latin typeface="Arial"/>
                        </a:rPr>
                        <a:t>Азия</a:t>
                      </a:r>
                      <a:endParaRPr lang="en-GB" sz="1200" b="0" i="0" u="none" strike="noStrike" dirty="0">
                        <a:latin typeface="Arial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latin typeface="Arial"/>
                        </a:rPr>
                        <a:t>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latin typeface="Arial"/>
                        </a:rPr>
                        <a:t>350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latin typeface="Arial"/>
                        </a:rPr>
                        <a:t>260%</a:t>
                      </a:r>
                      <a:endParaRPr lang="en-GB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latin typeface="Arial"/>
                        </a:rPr>
                        <a:t>Латинская Америка</a:t>
                      </a:r>
                      <a:endParaRPr lang="en-GB" sz="1200" b="0" i="0" u="none" strike="noStrike" dirty="0">
                        <a:latin typeface="Arial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latin typeface="Arial"/>
                        </a:rPr>
                        <a:t>135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latin typeface="Arial"/>
                        </a:rPr>
                        <a:t>293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latin typeface="Arial"/>
                        </a:rPr>
                        <a:t>117%</a:t>
                      </a:r>
                      <a:endParaRPr lang="en-GB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1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latin typeface="Arial"/>
                        </a:rPr>
                        <a:t>Россия</a:t>
                      </a:r>
                      <a:r>
                        <a:rPr lang="en-GB" sz="1200" b="0" i="0" u="none" strike="noStrike" dirty="0" smtClean="0">
                          <a:latin typeface="Arial"/>
                        </a:rPr>
                        <a:t>, </a:t>
                      </a:r>
                      <a:r>
                        <a:rPr lang="ru-RU" sz="1200" b="0" i="0" u="none" strike="noStrike" dirty="0" smtClean="0">
                          <a:latin typeface="Arial"/>
                        </a:rPr>
                        <a:t>СНГ</a:t>
                      </a:r>
                      <a:r>
                        <a:rPr lang="en-GB" sz="1200" b="0" i="0" u="none" strike="noStrike" dirty="0" smtClean="0">
                          <a:latin typeface="Arial"/>
                        </a:rPr>
                        <a:t>, </a:t>
                      </a:r>
                      <a:r>
                        <a:rPr lang="ru-RU" sz="1200" b="0" i="0" u="none" strike="noStrike" dirty="0" smtClean="0">
                          <a:latin typeface="Arial"/>
                        </a:rPr>
                        <a:t>Центральная</a:t>
                      </a:r>
                      <a:r>
                        <a:rPr lang="ru-RU" sz="1200" b="0" i="0" u="none" strike="noStrike" baseline="0" dirty="0" smtClean="0">
                          <a:latin typeface="Arial"/>
                        </a:rPr>
                        <a:t> и Вост.Европа</a:t>
                      </a:r>
                      <a:endParaRPr lang="en-GB" sz="1200" b="0" i="0" u="none" strike="noStrike" dirty="0">
                        <a:latin typeface="Arial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latin typeface="Arial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latin typeface="Arial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latin typeface="Arial"/>
                        </a:rPr>
                        <a:t>118%</a:t>
                      </a:r>
                      <a:endParaRPr lang="en-GB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506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latin typeface="Arial"/>
                        </a:rPr>
                        <a:t>Ближний Восток</a:t>
                      </a:r>
                      <a:endParaRPr lang="en-GB" sz="1200" b="0" i="0" u="none" strike="noStrike" dirty="0">
                        <a:latin typeface="Arial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latin typeface="Arial"/>
                        </a:rPr>
                        <a:t>100%</a:t>
                      </a:r>
                      <a:endParaRPr lang="en-GB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506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latin typeface="Arial"/>
                        </a:rPr>
                        <a:t>Всего</a:t>
                      </a:r>
                      <a:endParaRPr lang="en-GB" sz="1200" b="1" i="0" u="none" strike="noStrike" dirty="0">
                        <a:latin typeface="Arial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dirty="0" smtClean="0">
                          <a:latin typeface="Arial"/>
                        </a:rPr>
                        <a:t>674</a:t>
                      </a:r>
                      <a:endParaRPr lang="en-GB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dirty="0" smtClean="0">
                          <a:latin typeface="Arial"/>
                        </a:rPr>
                        <a:t>1,319</a:t>
                      </a:r>
                      <a:endParaRPr lang="en-GB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dirty="0" smtClean="0">
                          <a:latin typeface="Arial"/>
                        </a:rPr>
                        <a:t>96%</a:t>
                      </a:r>
                      <a:endParaRPr lang="en-GB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0" y="548680"/>
            <a:ext cx="18356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1. Тренды</a:t>
            </a:r>
          </a:p>
          <a:p>
            <a:pPr marL="342900" indent="-342900"/>
            <a:endParaRPr lang="ru-RU" dirty="0" smtClean="0"/>
          </a:p>
          <a:p>
            <a:pPr marL="342900" indent="-342900"/>
            <a:r>
              <a:rPr lang="ru-RU" b="1" dirty="0" smtClean="0"/>
              <a:t>2. Место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3. 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Помехи</a:t>
            </a:r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4. 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Что делать?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5. Рецепты</a:t>
            </a:r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CC61-DDB8-4AC2-A0FA-A023C148FE02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Legal Colo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4436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979712" y="476672"/>
            <a:ext cx="7056784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cs typeface="Arial" pitchFamily="34" charset="0"/>
              </a:rPr>
              <a:t>Способность ведущих </a:t>
            </a:r>
            <a:r>
              <a:rPr lang="ru-RU" sz="2400" b="1" dirty="0" smtClean="0">
                <a:cs typeface="Arial" pitchFamily="34" charset="0"/>
              </a:rPr>
              <a:t>национальных </a:t>
            </a:r>
            <a:r>
              <a:rPr lang="ru-RU" sz="2400" b="1" dirty="0">
                <a:cs typeface="Arial" pitchFamily="34" charset="0"/>
              </a:rPr>
              <a:t>фирм конкурировать с международными </a:t>
            </a:r>
            <a:r>
              <a:rPr lang="ru-RU" sz="2400" b="1" dirty="0" smtClean="0">
                <a:cs typeface="Arial" pitchFamily="34" charset="0"/>
              </a:rPr>
              <a:t>фирмами (</a:t>
            </a:r>
            <a:r>
              <a:rPr lang="ru-RU" sz="2400" b="1" dirty="0" smtClean="0">
                <a:cs typeface="Arial" pitchFamily="34" charset="0"/>
              </a:rPr>
              <a:t>1/2</a:t>
            </a:r>
            <a:r>
              <a:rPr lang="ru-RU" sz="2400" b="1" dirty="0" smtClean="0">
                <a:cs typeface="Arial" pitchFamily="34" charset="0"/>
              </a:rPr>
              <a:t>)</a:t>
            </a:r>
          </a:p>
          <a:p>
            <a:endParaRPr lang="ru-RU" sz="2400" b="1" dirty="0">
              <a:cs typeface="Arial" pitchFamily="34" charset="0"/>
            </a:endParaRPr>
          </a:p>
          <a:p>
            <a:r>
              <a:rPr lang="ru-RU" sz="1600" b="1" dirty="0">
                <a:ea typeface="ＭＳ Ｐゴシック" pitchFamily="-111" charset="-128"/>
              </a:rPr>
              <a:t>Важнейшие конкурентные требования</a:t>
            </a:r>
            <a:r>
              <a:rPr lang="en-US" sz="1600" b="1" dirty="0">
                <a:ea typeface="ＭＳ Ｐゴシック" pitchFamily="-111" charset="-128"/>
              </a:rPr>
              <a:t>:</a:t>
            </a:r>
          </a:p>
          <a:p>
            <a:pPr marL="800100" lvl="1" indent="-342900">
              <a:spcBef>
                <a:spcPts val="600"/>
              </a:spcBef>
              <a:buFont typeface="+mj-lt"/>
              <a:buAutoNum type="arabicPeriod"/>
            </a:pPr>
            <a:r>
              <a:rPr lang="ru-RU" sz="1600" dirty="0">
                <a:ea typeface="ＭＳ Ｐゴシック" pitchFamily="-111" charset="-128"/>
              </a:rPr>
              <a:t>Уровень </a:t>
            </a:r>
            <a:r>
              <a:rPr lang="ru-RU" sz="1600" b="1" dirty="0">
                <a:ea typeface="ＭＳ Ｐゴシック" pitchFamily="-111" charset="-128"/>
              </a:rPr>
              <a:t>экспертизы, критическая масса и уровень сервиса</a:t>
            </a:r>
            <a:r>
              <a:rPr lang="ru-RU" sz="1600" dirty="0">
                <a:ea typeface="ＭＳ Ｐゴシック" pitchFamily="-111" charset="-128"/>
              </a:rPr>
              <a:t> «также хорошо, </a:t>
            </a:r>
            <a:r>
              <a:rPr lang="ru-RU" sz="1600" dirty="0" smtClean="0">
                <a:ea typeface="ＭＳ Ｐゴシック" pitchFamily="-111" charset="-128"/>
              </a:rPr>
              <a:t>как у всех, но лучше – </a:t>
            </a:r>
            <a:r>
              <a:rPr lang="ru-RU" sz="1600" dirty="0" smtClean="0">
                <a:ea typeface="ＭＳ Ｐゴシック" pitchFamily="-111" charset="-128"/>
              </a:rPr>
              <a:t>«</a:t>
            </a:r>
            <a:r>
              <a:rPr lang="ru-RU" sz="1600" b="1" dirty="0" err="1" smtClean="0">
                <a:ea typeface="ＭＳ Ｐゴシック" pitchFamily="-111" charset="-128"/>
              </a:rPr>
              <a:t>лучше</a:t>
            </a:r>
            <a:r>
              <a:rPr lang="ru-RU" sz="1600" b="1" dirty="0" smtClean="0">
                <a:ea typeface="ＭＳ Ｐゴシック" pitchFamily="-111" charset="-128"/>
              </a:rPr>
              <a:t>, чем у конкурентов»</a:t>
            </a:r>
            <a:r>
              <a:rPr lang="en-US" sz="1600" dirty="0" smtClean="0">
                <a:ea typeface="ＭＳ Ｐゴシック" pitchFamily="-111" charset="-128"/>
              </a:rPr>
              <a:t> </a:t>
            </a:r>
            <a:r>
              <a:rPr lang="ru-RU" sz="1600" dirty="0" smtClean="0">
                <a:ea typeface="ＭＳ Ｐゴシック" pitchFamily="-111" charset="-128"/>
              </a:rPr>
              <a:t>.</a:t>
            </a:r>
          </a:p>
          <a:p>
            <a:pPr marL="800100" lvl="1" indent="-342900">
              <a:spcBef>
                <a:spcPts val="600"/>
              </a:spcBef>
              <a:buFont typeface="+mj-lt"/>
              <a:buAutoNum type="arabicPeriod"/>
            </a:pPr>
            <a:r>
              <a:rPr lang="ru-RU" sz="1600" dirty="0" smtClean="0">
                <a:ea typeface="ＭＳ Ｐゴシック" pitchFamily="-111" charset="-128"/>
              </a:rPr>
              <a:t>Больше </a:t>
            </a:r>
            <a:r>
              <a:rPr lang="ru-RU" sz="1600" b="1" dirty="0">
                <a:ea typeface="ＭＳ Ｐゴシック" pitchFamily="-111" charset="-128"/>
              </a:rPr>
              <a:t>гибкости в цене</a:t>
            </a:r>
            <a:r>
              <a:rPr lang="ru-RU" sz="1600" dirty="0">
                <a:ea typeface="ＭＳ Ｐゴシック" pitchFamily="-111" charset="-128"/>
              </a:rPr>
              <a:t> за счет баланса </a:t>
            </a:r>
            <a:r>
              <a:rPr lang="ru-RU" sz="1600" dirty="0" smtClean="0">
                <a:ea typeface="ＭＳ Ｐゴシック" pitchFamily="-111" charset="-128"/>
              </a:rPr>
              <a:t>расход/цена.  Готовность и способность давать цену по ценности.</a:t>
            </a:r>
            <a:endParaRPr lang="en-US" sz="1600" dirty="0">
              <a:ea typeface="ＭＳ Ｐゴシック" pitchFamily="-111" charset="-128"/>
            </a:endParaRPr>
          </a:p>
          <a:p>
            <a:pPr marL="800100" lvl="1" indent="-342900">
              <a:spcBef>
                <a:spcPts val="600"/>
              </a:spcBef>
              <a:buFont typeface="+mj-lt"/>
              <a:buAutoNum type="arabicPeriod"/>
            </a:pPr>
            <a:r>
              <a:rPr lang="ru-RU" sz="1600" b="1" dirty="0" smtClean="0">
                <a:ea typeface="ＭＳ Ｐゴシック" pitchFamily="-111" charset="-128"/>
              </a:rPr>
              <a:t>«Помешательство» на клиентах и дополнительной ценности</a:t>
            </a:r>
            <a:r>
              <a:rPr lang="ru-RU" sz="1600" dirty="0" smtClean="0">
                <a:ea typeface="ＭＳ Ｐゴシック" pitchFamily="-111" charset="-128"/>
              </a:rPr>
              <a:t> </a:t>
            </a:r>
            <a:r>
              <a:rPr lang="en-US" sz="1600" dirty="0" smtClean="0">
                <a:ea typeface="ＭＳ Ｐゴシック" pitchFamily="-111" charset="-128"/>
              </a:rPr>
              <a:t>– </a:t>
            </a:r>
            <a:r>
              <a:rPr lang="ru-RU" sz="1600" dirty="0" smtClean="0">
                <a:ea typeface="ＭＳ Ｐゴシック" pitchFamily="-111" charset="-128"/>
              </a:rPr>
              <a:t>«страстность» в отношениях</a:t>
            </a:r>
            <a:r>
              <a:rPr lang="en-US" sz="1600" dirty="0" smtClean="0">
                <a:ea typeface="ＭＳ Ｐゴシック" pitchFamily="-111" charset="-128"/>
              </a:rPr>
              <a:t> (</a:t>
            </a:r>
            <a:r>
              <a:rPr lang="ru-RU" sz="1600" dirty="0" smtClean="0">
                <a:ea typeface="ＭＳ Ｐゴシック" pitchFamily="-111" charset="-128"/>
              </a:rPr>
              <a:t>«человеческий фактор»</a:t>
            </a:r>
            <a:r>
              <a:rPr lang="en-US" sz="1600" dirty="0" smtClean="0">
                <a:ea typeface="ＭＳ Ｐゴシック" pitchFamily="-111" charset="-128"/>
              </a:rPr>
              <a:t>)</a:t>
            </a:r>
            <a:r>
              <a:rPr lang="ru-RU" sz="1600" dirty="0" smtClean="0">
                <a:ea typeface="ＭＳ Ｐゴシック" pitchFamily="-111" charset="-128"/>
              </a:rPr>
              <a:t>. Фокусирование </a:t>
            </a:r>
            <a:r>
              <a:rPr lang="ru-RU" sz="1600" dirty="0">
                <a:ea typeface="ＭＳ Ｐゴシック" pitchFamily="-111" charset="-128"/>
              </a:rPr>
              <a:t>на глубокие клиентские отношения, как на уровне фирмы, так и, особенно, отдельных </a:t>
            </a:r>
            <a:r>
              <a:rPr lang="ru-RU" sz="1600" dirty="0" smtClean="0">
                <a:ea typeface="ＭＳ Ｐゴシック" pitchFamily="-111" charset="-128"/>
              </a:rPr>
              <a:t>лиц. Отношения рулят!  </a:t>
            </a:r>
            <a:endParaRPr lang="en-US" sz="1600" dirty="0">
              <a:ea typeface="ＭＳ Ｐゴシック" pitchFamily="-111" charset="-128"/>
            </a:endParaRPr>
          </a:p>
          <a:p>
            <a:pPr marL="800100" lvl="1" indent="-342900">
              <a:spcBef>
                <a:spcPts val="600"/>
              </a:spcBef>
              <a:buFont typeface="+mj-lt"/>
              <a:buAutoNum type="arabicPeriod"/>
            </a:pPr>
            <a:r>
              <a:rPr lang="ru-RU" sz="1600" dirty="0" smtClean="0">
                <a:ea typeface="ＭＳ Ｐゴシック" pitchFamily="-111" charset="-128"/>
              </a:rPr>
              <a:t>Обязательно конкурентоспособны </a:t>
            </a:r>
            <a:r>
              <a:rPr lang="ru-RU" sz="1600" b="1" dirty="0">
                <a:ea typeface="ＭＳ Ｐゴシック" pitchFamily="-111" charset="-128"/>
              </a:rPr>
              <a:t>для крупнейших национальных клиентов</a:t>
            </a:r>
            <a:r>
              <a:rPr lang="ru-RU" sz="1600" dirty="0">
                <a:ea typeface="ＭＳ Ｐゴシック" pitchFamily="-111" charset="-128"/>
              </a:rPr>
              <a:t> </a:t>
            </a:r>
            <a:r>
              <a:rPr lang="ru-RU" sz="1600" b="1" dirty="0">
                <a:ea typeface="ＭＳ Ｐゴシック" pitchFamily="-111" charset="-128"/>
              </a:rPr>
              <a:t>в различных </a:t>
            </a:r>
            <a:r>
              <a:rPr lang="ru-RU" sz="1600" b="1" dirty="0" smtClean="0">
                <a:ea typeface="ＭＳ Ｐゴシック" pitchFamily="-111" charset="-128"/>
              </a:rPr>
              <a:t>высоко ценностных </a:t>
            </a:r>
            <a:r>
              <a:rPr lang="ru-RU" sz="1600" b="1" dirty="0" smtClean="0">
                <a:ea typeface="ＭＳ Ｐゴシック" pitchFamily="-111" charset="-128"/>
              </a:rPr>
              <a:t>практиках.</a:t>
            </a:r>
            <a:endParaRPr lang="en-US" sz="1600" b="1" dirty="0">
              <a:ea typeface="ＭＳ Ｐゴシック" pitchFamily="-111" charset="-128"/>
            </a:endParaRPr>
          </a:p>
          <a:p>
            <a:pPr marL="800100" lvl="1" indent="-342900">
              <a:spcBef>
                <a:spcPts val="600"/>
              </a:spcBef>
              <a:buFont typeface="+mj-lt"/>
              <a:buAutoNum type="arabicPeriod"/>
            </a:pPr>
            <a:r>
              <a:rPr lang="ru-RU" sz="1600" dirty="0">
                <a:ea typeface="ＭＳ Ｐゴシック" pitchFamily="-111" charset="-128"/>
              </a:rPr>
              <a:t>Очень высокое </a:t>
            </a:r>
            <a:r>
              <a:rPr lang="ru-RU" sz="1600" b="1" dirty="0">
                <a:ea typeface="ＭＳ Ｐゴシック" pitchFamily="-111" charset="-128"/>
              </a:rPr>
              <a:t>качество </a:t>
            </a:r>
            <a:r>
              <a:rPr lang="ru-RU" sz="1600" b="1" dirty="0" smtClean="0">
                <a:ea typeface="ＭＳ Ｐゴシック" pitchFamily="-111" charset="-128"/>
              </a:rPr>
              <a:t>корпоративной инфраструктуры</a:t>
            </a:r>
            <a:r>
              <a:rPr lang="en-US" sz="1600" dirty="0" smtClean="0">
                <a:ea typeface="ＭＳ Ｐゴシック" pitchFamily="-111" charset="-128"/>
              </a:rPr>
              <a:t> </a:t>
            </a:r>
            <a:r>
              <a:rPr lang="en-US" sz="1600" dirty="0">
                <a:ea typeface="ＭＳ Ｐゴシック" pitchFamily="-111" charset="-128"/>
              </a:rPr>
              <a:t>– </a:t>
            </a:r>
            <a:r>
              <a:rPr lang="ru-RU" sz="1600" dirty="0">
                <a:ea typeface="ＭＳ Ｐゴシック" pitchFamily="-111" charset="-128"/>
              </a:rPr>
              <a:t>«также хорошо, как </a:t>
            </a:r>
            <a:r>
              <a:rPr lang="ru-RU" sz="1600" dirty="0" smtClean="0">
                <a:ea typeface="ＭＳ Ｐゴシック" pitchFamily="-111" charset="-128"/>
              </a:rPr>
              <a:t>у всех все</a:t>
            </a:r>
            <a:r>
              <a:rPr lang="ru-RU" sz="1600" dirty="0">
                <a:ea typeface="ＭＳ Ｐゴシック" pitchFamily="-111" charset="-128"/>
              </a:rPr>
              <a:t>; </a:t>
            </a:r>
            <a:r>
              <a:rPr lang="ru-RU" sz="1600" dirty="0" smtClean="0">
                <a:ea typeface="ＭＳ Ｐゴシック" pitchFamily="-111" charset="-128"/>
              </a:rPr>
              <a:t>намного лучше</a:t>
            </a:r>
            <a:r>
              <a:rPr lang="ru-RU" sz="1600" dirty="0">
                <a:ea typeface="ＭＳ Ｐゴシック" pitchFamily="-111" charset="-128"/>
              </a:rPr>
              <a:t>, чем большинство</a:t>
            </a:r>
            <a:r>
              <a:rPr lang="ru-RU" sz="1600" dirty="0" smtClean="0">
                <a:ea typeface="ＭＳ Ｐゴシック" pitchFamily="-111" charset="-128"/>
              </a:rPr>
              <a:t>». Ключ для </a:t>
            </a:r>
            <a:r>
              <a:rPr lang="en-US" sz="1600" dirty="0" smtClean="0">
                <a:ea typeface="ＭＳ Ｐゴシック" pitchFamily="-111" charset="-128"/>
              </a:rPr>
              <a:t>HR!</a:t>
            </a:r>
            <a:endParaRPr lang="en-US" sz="1600" dirty="0">
              <a:ea typeface="ＭＳ Ｐゴシック" pitchFamily="-111" charset="-128"/>
            </a:endParaRPr>
          </a:p>
          <a:p>
            <a:pPr marL="800100" lvl="1" indent="-342900">
              <a:spcBef>
                <a:spcPts val="600"/>
              </a:spcBef>
              <a:buFont typeface="+mj-lt"/>
              <a:buAutoNum type="arabicPeriod"/>
            </a:pPr>
            <a:r>
              <a:rPr lang="ru-RU" sz="1600" b="1" dirty="0">
                <a:ea typeface="ＭＳ Ｐゴシック" pitchFamily="-111" charset="-128"/>
              </a:rPr>
              <a:t>Международные возможности</a:t>
            </a:r>
            <a:r>
              <a:rPr lang="ru-RU" sz="1600" dirty="0">
                <a:ea typeface="ＭＳ Ｐゴシック" pitchFamily="-111" charset="-128"/>
              </a:rPr>
              <a:t> </a:t>
            </a:r>
            <a:r>
              <a:rPr lang="en-US" sz="1600" dirty="0">
                <a:ea typeface="ＭＳ Ｐゴシック" pitchFamily="-111" charset="-128"/>
              </a:rPr>
              <a:t>– </a:t>
            </a:r>
            <a:r>
              <a:rPr lang="ru-RU" sz="1600" dirty="0">
                <a:ea typeface="ＭＳ Ｐゴシック" pitchFamily="-111" charset="-128"/>
              </a:rPr>
              <a:t>различной </a:t>
            </a:r>
            <a:r>
              <a:rPr lang="ru-RU" sz="1600" dirty="0" smtClean="0">
                <a:ea typeface="ＭＳ Ｐゴシック" pitchFamily="-111" charset="-128"/>
              </a:rPr>
              <a:t>степени, но обязательно  возможность порекомендовать «лучших друзей» и быть ими рекомендованными.</a:t>
            </a:r>
            <a:endParaRPr lang="en-US" sz="1600" dirty="0">
              <a:ea typeface="ＭＳ Ｐゴシック" pitchFamily="-111" charset="-128"/>
            </a:endParaRPr>
          </a:p>
          <a:p>
            <a:pPr lvl="1"/>
            <a:endParaRPr lang="en-US" sz="1600" dirty="0">
              <a:ea typeface="ＭＳ Ｐゴシック" pitchFamily="-111" charset="-128"/>
            </a:endParaRPr>
          </a:p>
          <a:p>
            <a:endParaRPr lang="en-GB" sz="1600" dirty="0" smtClean="0">
              <a:ea typeface="ＭＳ Ｐゴシック" pitchFamily="-111" charset="-128"/>
            </a:endParaRPr>
          </a:p>
        </p:txBody>
      </p:sp>
      <p:pic>
        <p:nvPicPr>
          <p:cNvPr id="6" name="Picture 2" descr="http://www.stratagency.com/images/LegalStratagency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525344"/>
            <a:ext cx="1296141" cy="216024"/>
          </a:xfrm>
          <a:prstGeom prst="rect">
            <a:avLst/>
          </a:prstGeom>
          <a:noFill/>
        </p:spPr>
      </p:pic>
      <p:sp>
        <p:nvSpPr>
          <p:cNvPr id="5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1547664" y="6492875"/>
            <a:ext cx="2448272" cy="36512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сотрудничестве с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LegalStudies.RU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48680"/>
            <a:ext cx="18356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1. Тренды</a:t>
            </a:r>
          </a:p>
          <a:p>
            <a:pPr marL="342900" indent="-342900"/>
            <a:endParaRPr lang="ru-RU" dirty="0" smtClean="0"/>
          </a:p>
          <a:p>
            <a:pPr marL="342900" indent="-342900"/>
            <a:r>
              <a:rPr lang="ru-RU" b="1" dirty="0" smtClean="0"/>
              <a:t>2. Место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3. 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Помехи</a:t>
            </a:r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4. 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Что делать?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5. Рецепты</a:t>
            </a:r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CC61-DDB8-4AC2-A0FA-A023C148FE02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Legal Colo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4436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979712" y="476672"/>
            <a:ext cx="7056784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cs typeface="Arial" pitchFamily="34" charset="0"/>
              </a:rPr>
              <a:t>Способность ведущих </a:t>
            </a:r>
            <a:r>
              <a:rPr lang="ru-RU" sz="2400" b="1" dirty="0" smtClean="0">
                <a:cs typeface="Arial" pitchFamily="34" charset="0"/>
              </a:rPr>
              <a:t>национальных </a:t>
            </a:r>
            <a:r>
              <a:rPr lang="ru-RU" sz="2400" b="1" dirty="0">
                <a:cs typeface="Arial" pitchFamily="34" charset="0"/>
              </a:rPr>
              <a:t>фирм конкурировать с международными </a:t>
            </a:r>
            <a:r>
              <a:rPr lang="ru-RU" sz="2400" b="1" dirty="0" smtClean="0">
                <a:cs typeface="Arial" pitchFamily="34" charset="0"/>
              </a:rPr>
              <a:t>фирмами (</a:t>
            </a:r>
            <a:r>
              <a:rPr lang="ru-RU" sz="2400" b="1" dirty="0" smtClean="0">
                <a:cs typeface="Arial" pitchFamily="34" charset="0"/>
              </a:rPr>
              <a:t>2/2</a:t>
            </a:r>
            <a:r>
              <a:rPr lang="ru-RU" sz="2400" b="1" dirty="0" smtClean="0">
                <a:cs typeface="Arial" pitchFamily="34" charset="0"/>
              </a:rPr>
              <a:t>)</a:t>
            </a:r>
          </a:p>
          <a:p>
            <a:endParaRPr lang="ru-RU" sz="2400" b="1" dirty="0">
              <a:cs typeface="Arial" pitchFamily="34" charset="0"/>
            </a:endParaRPr>
          </a:p>
          <a:p>
            <a:pPr lvl="1"/>
            <a:endParaRPr lang="en-US" sz="1600" dirty="0">
              <a:ea typeface="ＭＳ Ｐゴシック" pitchFamily="-111" charset="-128"/>
            </a:endParaRPr>
          </a:p>
          <a:p>
            <a:r>
              <a:rPr lang="ru-RU" b="1" dirty="0">
                <a:ea typeface="ＭＳ Ｐゴシック" pitchFamily="-111" charset="-128"/>
              </a:rPr>
              <a:t>Только </a:t>
            </a:r>
            <a:r>
              <a:rPr lang="ru-RU" b="1" dirty="0" smtClean="0">
                <a:ea typeface="ＭＳ Ｐゴシック" pitchFamily="-111" charset="-128"/>
              </a:rPr>
              <a:t>единицы будут успешны </a:t>
            </a:r>
            <a:r>
              <a:rPr lang="ru-RU" b="1" dirty="0">
                <a:ea typeface="ＭＳ Ｐゴシック" pitchFamily="-111" charset="-128"/>
              </a:rPr>
              <a:t>в конкретной </a:t>
            </a:r>
            <a:r>
              <a:rPr lang="ru-RU" b="1" dirty="0" smtClean="0">
                <a:ea typeface="ＭＳ Ｐゴシック" pitchFamily="-111" charset="-128"/>
              </a:rPr>
              <a:t>юрисдикции с надеждой стать «звездой международного масштаба»:</a:t>
            </a:r>
          </a:p>
          <a:p>
            <a:endParaRPr lang="en-US" b="1" dirty="0">
              <a:ea typeface="ＭＳ Ｐゴシック" pitchFamily="-111" charset="-128"/>
            </a:endParaRPr>
          </a:p>
          <a:p>
            <a:pPr marL="800100" lvl="1" indent="-342900">
              <a:spcBef>
                <a:spcPts val="600"/>
              </a:spcBef>
              <a:buFont typeface="+mj-lt"/>
              <a:buAutoNum type="alphaUcPeriod"/>
            </a:pPr>
            <a:r>
              <a:rPr lang="ru-RU" dirty="0" smtClean="0">
                <a:ea typeface="ＭＳ Ｐゴシック" pitchFamily="-111" charset="-128"/>
              </a:rPr>
              <a:t>Фирма должна оперировать как </a:t>
            </a:r>
            <a:r>
              <a:rPr lang="ru-RU" b="1" dirty="0" smtClean="0">
                <a:ea typeface="ＭＳ Ｐゴシック" pitchFamily="-111" charset="-128"/>
              </a:rPr>
              <a:t>сильная организация</a:t>
            </a:r>
            <a:r>
              <a:rPr lang="ru-RU" b="1" dirty="0">
                <a:ea typeface="ＭＳ Ｐゴシック" pitchFamily="-111" charset="-128"/>
              </a:rPr>
              <a:t>,</a:t>
            </a:r>
            <a:r>
              <a:rPr lang="ru-RU" dirty="0">
                <a:ea typeface="ＭＳ Ｐゴシック" pitchFamily="-111" charset="-128"/>
              </a:rPr>
              <a:t> а не как набор </a:t>
            </a:r>
            <a:r>
              <a:rPr lang="ru-RU" dirty="0" smtClean="0">
                <a:ea typeface="ＭＳ Ｐゴシック" pitchFamily="-111" charset="-128"/>
              </a:rPr>
              <a:t>лиц (в любом случае – безусловно талантливых</a:t>
            </a:r>
            <a:r>
              <a:rPr lang="ru-RU" dirty="0" smtClean="0">
                <a:ea typeface="ＭＳ Ｐゴシック" pitchFamily="-111" charset="-128"/>
              </a:rPr>
              <a:t>).</a:t>
            </a:r>
            <a:endParaRPr lang="en-US" dirty="0">
              <a:ea typeface="ＭＳ Ｐゴシック" pitchFamily="-111" charset="-128"/>
            </a:endParaRPr>
          </a:p>
          <a:p>
            <a:pPr marL="800100" lvl="1" indent="-342900">
              <a:spcBef>
                <a:spcPts val="600"/>
              </a:spcBef>
              <a:buFont typeface="+mj-lt"/>
              <a:buAutoNum type="alphaUcPeriod"/>
            </a:pPr>
            <a:r>
              <a:rPr lang="ru-RU" dirty="0">
                <a:ea typeface="ＭＳ Ｐゴシック" pitchFamily="-111" charset="-128"/>
              </a:rPr>
              <a:t>Необходимо преодолеть </a:t>
            </a:r>
            <a:r>
              <a:rPr lang="ru-RU" b="1" dirty="0">
                <a:ea typeface="ＭＳ Ｐゴシック" pitchFamily="-111" charset="-128"/>
              </a:rPr>
              <a:t>проблему </a:t>
            </a:r>
            <a:r>
              <a:rPr lang="ru-RU" b="1" dirty="0" smtClean="0">
                <a:ea typeface="ＭＳ Ｐゴシック" pitchFamily="-111" charset="-128"/>
              </a:rPr>
              <a:t>размера: консолидация</a:t>
            </a:r>
            <a:r>
              <a:rPr lang="ru-RU" dirty="0" smtClean="0">
                <a:ea typeface="ＭＳ Ｐゴシック" pitchFamily="-111" charset="-128"/>
              </a:rPr>
              <a:t> или вымирание. Теоретический шанс выжить «маленьким» – только абсолютное или даже эксклюзивное лидерство в специализации.</a:t>
            </a:r>
            <a:endParaRPr lang="en-US" dirty="0">
              <a:ea typeface="ＭＳ Ｐゴシック" pitchFamily="-111" charset="-128"/>
            </a:endParaRPr>
          </a:p>
          <a:p>
            <a:pPr marL="800100" lvl="1" indent="-342900">
              <a:spcBef>
                <a:spcPts val="600"/>
              </a:spcBef>
              <a:buFont typeface="+mj-lt"/>
              <a:buAutoNum type="alphaUcPeriod"/>
            </a:pPr>
            <a:r>
              <a:rPr lang="ru-RU" dirty="0" smtClean="0">
                <a:ea typeface="ＭＳ Ｐゴシック" pitchFamily="-111" charset="-128"/>
              </a:rPr>
              <a:t>Без </a:t>
            </a:r>
            <a:r>
              <a:rPr lang="ru-RU" b="1" dirty="0" smtClean="0">
                <a:ea typeface="ＭＳ Ｐゴシック" pitchFamily="-111" charset="-128"/>
              </a:rPr>
              <a:t>международного фокуса</a:t>
            </a:r>
            <a:r>
              <a:rPr lang="ru-RU" dirty="0" smtClean="0">
                <a:ea typeface="ＭＳ Ｐゴシック" pitchFamily="-111" charset="-128"/>
              </a:rPr>
              <a:t> и способности работать с зарубежными </a:t>
            </a:r>
            <a:r>
              <a:rPr lang="ru-RU" dirty="0" smtClean="0">
                <a:ea typeface="ＭＳ Ｐゴシック" pitchFamily="-111" charset="-128"/>
              </a:rPr>
              <a:t>коллегами </a:t>
            </a:r>
            <a:r>
              <a:rPr lang="ru-RU" dirty="0" smtClean="0">
                <a:ea typeface="ＭＳ Ｐゴシック" pitchFamily="-111" charset="-128"/>
              </a:rPr>
              <a:t>и клиентами не хуже, но лучше глобальной элиты – только иллюзия бизнеса.</a:t>
            </a:r>
            <a:endParaRPr lang="en-US" dirty="0">
              <a:ea typeface="ＭＳ Ｐゴシック" pitchFamily="-111" charset="-128"/>
            </a:endParaRPr>
          </a:p>
          <a:p>
            <a:r>
              <a:rPr lang="en-GB" sz="1600" b="1" dirty="0" smtClean="0">
                <a:ea typeface="ＭＳ Ｐゴシック" pitchFamily="-111" charset="-128"/>
              </a:rPr>
              <a:t> </a:t>
            </a:r>
            <a:endParaRPr lang="en-GB" sz="1600" dirty="0" smtClean="0">
              <a:ea typeface="ＭＳ Ｐゴシック" pitchFamily="-111" charset="-128"/>
            </a:endParaRPr>
          </a:p>
        </p:txBody>
      </p:sp>
      <p:pic>
        <p:nvPicPr>
          <p:cNvPr id="6" name="Picture 2" descr="http://www.stratagency.com/images/LegalStratagency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525344"/>
            <a:ext cx="1296141" cy="216024"/>
          </a:xfrm>
          <a:prstGeom prst="rect">
            <a:avLst/>
          </a:prstGeom>
          <a:noFill/>
        </p:spPr>
      </p:pic>
      <p:sp>
        <p:nvSpPr>
          <p:cNvPr id="5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1547664" y="6492875"/>
            <a:ext cx="2448272" cy="36512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сотрудничестве с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LegalStudies.RU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48680"/>
            <a:ext cx="18356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1. Тренды</a:t>
            </a:r>
          </a:p>
          <a:p>
            <a:pPr marL="342900" indent="-342900"/>
            <a:endParaRPr lang="ru-RU" dirty="0" smtClean="0"/>
          </a:p>
          <a:p>
            <a:pPr marL="342900" indent="-342900"/>
            <a:r>
              <a:rPr lang="ru-RU" b="1" dirty="0" smtClean="0"/>
              <a:t>2. Место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3. 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Помехи</a:t>
            </a:r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4. 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Что делать?</a:t>
            </a:r>
          </a:p>
          <a:p>
            <a:pPr marL="342900" indent="-342900"/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5. Рецепты</a:t>
            </a:r>
            <a:endParaRPr lang="ru-RU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CC61-DDB8-4AC2-A0FA-A023C148FE02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2388</Words>
  <Application>Microsoft Office PowerPoint</Application>
  <PresentationFormat>Экран (4:3)</PresentationFormat>
  <Paragraphs>502</Paragraphs>
  <Slides>21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/>
  <cp:lastModifiedBy>Irina Kalinina</cp:lastModifiedBy>
  <cp:revision>33</cp:revision>
  <dcterms:created xsi:type="dcterms:W3CDTF">2011-06-22T15:15:06Z</dcterms:created>
  <dcterms:modified xsi:type="dcterms:W3CDTF">2011-06-23T15:13:30Z</dcterms:modified>
</cp:coreProperties>
</file>